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4"/>
  </p:notesMasterIdLst>
  <p:sldIdLst>
    <p:sldId id="256" r:id="rId2"/>
    <p:sldId id="300" r:id="rId3"/>
    <p:sldId id="258" r:id="rId4"/>
    <p:sldId id="257" r:id="rId5"/>
    <p:sldId id="260" r:id="rId6"/>
    <p:sldId id="262" r:id="rId7"/>
    <p:sldId id="286" r:id="rId8"/>
    <p:sldId id="263" r:id="rId9"/>
    <p:sldId id="265" r:id="rId10"/>
    <p:sldId id="301" r:id="rId11"/>
    <p:sldId id="288" r:id="rId12"/>
    <p:sldId id="302" r:id="rId13"/>
    <p:sldId id="303" r:id="rId14"/>
    <p:sldId id="289" r:id="rId15"/>
    <p:sldId id="290" r:id="rId16"/>
    <p:sldId id="291" r:id="rId17"/>
    <p:sldId id="292" r:id="rId18"/>
    <p:sldId id="293" r:id="rId19"/>
    <p:sldId id="294" r:id="rId20"/>
    <p:sldId id="295" r:id="rId21"/>
    <p:sldId id="296" r:id="rId22"/>
    <p:sldId id="297" r:id="rId23"/>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p:scale>
          <a:sx n="81" d="100"/>
          <a:sy n="81" d="100"/>
        </p:scale>
        <p:origin x="-888" y="-4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0023B2-A915-4694-BEEB-2201039CDE6F}" type="datetimeFigureOut">
              <a:rPr lang="pt-BR" smtClean="0"/>
              <a:pPr/>
              <a:t>10/3/13</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3C200D-6C55-4F84-AB9F-EECE9449F4DF}" type="slidenum">
              <a:rPr lang="pt-BR" smtClean="0"/>
              <a:pPr/>
              <a:t>‹#›</a:t>
            </a:fld>
            <a:endParaRPr lang="pt-BR"/>
          </a:p>
        </p:txBody>
      </p:sp>
    </p:spTree>
    <p:extLst>
      <p:ext uri="{BB962C8B-B14F-4D97-AF65-F5344CB8AC3E}">
        <p14:creationId xmlns:p14="http://schemas.microsoft.com/office/powerpoint/2010/main" val="81815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413C200D-6C55-4F84-AB9F-EECE9449F4DF}" type="slidenum">
              <a:rPr lang="pt-BR" smtClean="0"/>
              <a:pPr/>
              <a:t>1</a:t>
            </a:fld>
            <a:endParaRPr lang="pt-BR"/>
          </a:p>
        </p:txBody>
      </p:sp>
    </p:spTree>
    <p:extLst>
      <p:ext uri="{BB962C8B-B14F-4D97-AF65-F5344CB8AC3E}">
        <p14:creationId xmlns:p14="http://schemas.microsoft.com/office/powerpoint/2010/main" val="2740296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788CB20F-3279-4C83-BAE6-A134C93C13C3}" type="datetimeFigureOut">
              <a:rPr lang="pt-BR" smtClean="0"/>
              <a:pPr/>
              <a:t>10/3/13</a:t>
            </a:fld>
            <a:endParaRPr lang="pt-B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pt-B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E68E39D6-C5AC-44BA-9706-ED5D9E7DBABB}" type="slidenum">
              <a:rPr lang="pt-BR" smtClean="0"/>
              <a:pPr/>
              <a:t>‹#›</a:t>
            </a:fld>
            <a:endParaRPr lang="pt-B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pt-BR" smtClean="0"/>
              <a:t>Clique para editar o título mestre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nchor="ct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788CB20F-3279-4C83-BAE6-A134C93C13C3}" type="datetimeFigureOut">
              <a:rPr lang="pt-BR" smtClean="0"/>
              <a:pPr/>
              <a:t>10/3/13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68E39D6-C5AC-44BA-9706-ED5D9E7DBABB}" type="slidenum">
              <a:rPr lang="pt-BR" smtClean="0"/>
              <a:pPr/>
              <a:t>‹#›</a:t>
            </a:fld>
            <a:endParaRPr lang="pt-B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788CB20F-3279-4C83-BAE6-A134C93C13C3}" type="datetimeFigureOut">
              <a:rPr lang="pt-BR" smtClean="0"/>
              <a:pPr/>
              <a:t>10/3/13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68E39D6-C5AC-44BA-9706-ED5D9E7DBABB}" type="slidenum">
              <a:rPr lang="pt-BR" smtClean="0"/>
              <a:pPr/>
              <a:t>‹#›</a:t>
            </a:fld>
            <a:endParaRPr lang="pt-B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788CB20F-3279-4C83-BAE6-A134C93C13C3}" type="datetimeFigureOut">
              <a:rPr lang="pt-BR" smtClean="0"/>
              <a:pPr/>
              <a:t>10/3/13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68E39D6-C5AC-44BA-9706-ED5D9E7DBABB}" type="slidenum">
              <a:rPr lang="pt-BR" smtClean="0"/>
              <a:pPr/>
              <a:t>‹#›</a:t>
            </a:fld>
            <a:endParaRPr lang="pt-BR"/>
          </a:p>
        </p:txBody>
      </p:sp>
      <p:sp>
        <p:nvSpPr>
          <p:cNvPr id="11" name="Title 10"/>
          <p:cNvSpPr>
            <a:spLocks noGrp="1"/>
          </p:cNvSpPr>
          <p:nvPr>
            <p:ph type="title"/>
          </p:nvPr>
        </p:nvSpPr>
        <p:spPr/>
        <p:txBody>
          <a:bodyPr/>
          <a:lstStyle/>
          <a:p>
            <a:r>
              <a:rPr lang="pt-BR" smtClean="0"/>
              <a:t>Clique para editar o título mestre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788CB20F-3279-4C83-BAE6-A134C93C13C3}" type="datetimeFigureOut">
              <a:rPr lang="pt-BR" smtClean="0"/>
              <a:pPr/>
              <a:t>10/3/13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68E39D6-C5AC-44BA-9706-ED5D9E7DBABB}" type="slidenum">
              <a:rPr lang="pt-BR" smtClean="0"/>
              <a:pPr/>
              <a:t>‹#›</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88CB20F-3279-4C83-BAE6-A134C93C13C3}" type="datetimeFigureOut">
              <a:rPr lang="pt-BR" smtClean="0"/>
              <a:pPr/>
              <a:t>10/3/13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E68E39D6-C5AC-44BA-9706-ED5D9E7DBABB}" type="slidenum">
              <a:rPr lang="pt-BR" smtClean="0"/>
              <a:pPr/>
              <a:t>‹#›</a:t>
            </a:fld>
            <a:endParaRPr lang="pt-BR"/>
          </a:p>
        </p:txBody>
      </p:sp>
      <p:sp>
        <p:nvSpPr>
          <p:cNvPr id="12" name="Title 11"/>
          <p:cNvSpPr>
            <a:spLocks noGrp="1"/>
          </p:cNvSpPr>
          <p:nvPr>
            <p:ph type="title"/>
          </p:nvPr>
        </p:nvSpPr>
        <p:spPr/>
        <p:txBody>
          <a:bodyPr/>
          <a:lstStyle>
            <a:lvl1pPr>
              <a:defRPr>
                <a:solidFill>
                  <a:schemeClr val="tx2"/>
                </a:solidFill>
              </a:defRPr>
            </a:lvl1pPr>
          </a:lstStyle>
          <a:p>
            <a:r>
              <a:rPr lang="pt-BR" smtClean="0"/>
              <a:t>Clique para editar o título mestre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788CB20F-3279-4C83-BAE6-A134C93C13C3}" type="datetimeFigureOut">
              <a:rPr lang="pt-BR" smtClean="0"/>
              <a:pPr/>
              <a:t>10/3/13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E68E39D6-C5AC-44BA-9706-ED5D9E7DBABB}" type="slidenum">
              <a:rPr lang="pt-BR" smtClean="0"/>
              <a:pPr/>
              <a:t>‹#›</a:t>
            </a:fld>
            <a:endParaRPr lang="pt-B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788CB20F-3279-4C83-BAE6-A134C93C13C3}" type="datetimeFigureOut">
              <a:rPr lang="pt-BR" smtClean="0"/>
              <a:pPr/>
              <a:t>10/3/13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E68E39D6-C5AC-44BA-9706-ED5D9E7DBABB}" type="slidenum">
              <a:rPr lang="pt-BR" smtClean="0"/>
              <a:pPr/>
              <a:t>‹#›</a:t>
            </a:fld>
            <a:endParaRPr lang="pt-B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8CB20F-3279-4C83-BAE6-A134C93C13C3}" type="datetimeFigureOut">
              <a:rPr lang="pt-BR" smtClean="0"/>
              <a:pPr/>
              <a:t>10/3/13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E68E39D6-C5AC-44BA-9706-ED5D9E7DBABB}" type="slidenum">
              <a:rPr lang="pt-BR" smtClean="0"/>
              <a:pPr/>
              <a:t>‹#›</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pt-BR" smtClean="0"/>
              <a:t>Clique para editar o título mestre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788CB20F-3279-4C83-BAE6-A134C93C13C3}" type="datetimeFigureOut">
              <a:rPr lang="pt-BR" smtClean="0"/>
              <a:pPr/>
              <a:t>10/3/13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E68E39D6-C5AC-44BA-9706-ED5D9E7DBABB}" type="slidenum">
              <a:rPr lang="pt-BR" smtClean="0"/>
              <a:pPr/>
              <a:t>‹#›</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pt-BR" smtClean="0"/>
              <a:t>Clique para editar o título mestre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788CB20F-3279-4C83-BAE6-A134C93C13C3}" type="datetimeFigureOut">
              <a:rPr lang="pt-BR" smtClean="0"/>
              <a:pPr/>
              <a:t>10/3/13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E68E39D6-C5AC-44BA-9706-ED5D9E7DBABB}" type="slidenum">
              <a:rPr lang="pt-BR" smtClean="0"/>
              <a:pPr/>
              <a:t>‹#›</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pt-BR" smtClean="0"/>
              <a:t>Clique para editar o título mestre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788CB20F-3279-4C83-BAE6-A134C93C13C3}" type="datetimeFigureOut">
              <a:rPr lang="pt-BR" smtClean="0"/>
              <a:pPr/>
              <a:t>10/3/13</a:t>
            </a:fld>
            <a:endParaRPr lang="pt-B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pt-B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E68E39D6-C5AC-44BA-9706-ED5D9E7DBABB}" type="slidenum">
              <a:rPr lang="pt-BR" smtClean="0"/>
              <a:pPr/>
              <a:t>‹#›</a:t>
            </a:fld>
            <a:endParaRPr lang="pt-B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bbueno@usp.b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3568" y="764704"/>
            <a:ext cx="7700392" cy="2406129"/>
          </a:xfrm>
        </p:spPr>
        <p:style>
          <a:lnRef idx="1">
            <a:schemeClr val="dk1"/>
          </a:lnRef>
          <a:fillRef idx="2">
            <a:schemeClr val="dk1"/>
          </a:fillRef>
          <a:effectRef idx="1">
            <a:schemeClr val="dk1"/>
          </a:effectRef>
          <a:fontRef idx="minor">
            <a:schemeClr val="dk1"/>
          </a:fontRef>
        </p:style>
        <p:txBody>
          <a:bodyPr>
            <a:noAutofit/>
          </a:bodyPr>
          <a:lstStyle/>
          <a:p>
            <a:r>
              <a:rPr lang="en-US" sz="2400" b="1" dirty="0">
                <a:effectLst/>
              </a:rPr>
              <a:t>Brazilian primary teachers ascend the ladder of higher education. A contribution to the study of minorities/majorities</a:t>
            </a:r>
            <a:br>
              <a:rPr lang="en-US" sz="2400" b="1" dirty="0">
                <a:effectLst/>
              </a:rPr>
            </a:br>
            <a:r>
              <a:rPr lang="en-US" sz="2400" dirty="0">
                <a:effectLst/>
              </a:rPr>
              <a:t/>
            </a:r>
            <a:br>
              <a:rPr lang="en-US" sz="2400" dirty="0">
                <a:effectLst/>
              </a:rPr>
            </a:br>
            <a:r>
              <a:rPr lang="en-US" sz="1600" b="1" dirty="0"/>
              <a:t>XIII Inter-American Symposium on Ethnography and Education</a:t>
            </a:r>
            <a:br>
              <a:rPr lang="en-US" sz="1600" b="1" dirty="0"/>
            </a:br>
            <a:r>
              <a:rPr lang="en-US" sz="1600" b="1" dirty="0"/>
              <a:t>UCLA, September 18-20, 2013</a:t>
            </a:r>
            <a:br>
              <a:rPr lang="en-US" sz="1600" b="1" dirty="0"/>
            </a:br>
            <a:endParaRPr lang="pt-BR" sz="1600" dirty="0">
              <a:latin typeface="Berlin Sans FB" pitchFamily="34" charset="0"/>
            </a:endParaRPr>
          </a:p>
        </p:txBody>
      </p:sp>
      <p:sp>
        <p:nvSpPr>
          <p:cNvPr id="3" name="Subtítulo 2"/>
          <p:cNvSpPr>
            <a:spLocks noGrp="1"/>
          </p:cNvSpPr>
          <p:nvPr>
            <p:ph type="subTitle" idx="1"/>
          </p:nvPr>
        </p:nvSpPr>
        <p:spPr>
          <a:xfrm>
            <a:off x="1331640" y="4077072"/>
            <a:ext cx="6400800" cy="1752600"/>
          </a:xfrm>
        </p:spPr>
        <p:txBody>
          <a:bodyPr>
            <a:normAutofit fontScale="32500" lnSpcReduction="20000"/>
            <a:scene3d>
              <a:camera prst="orthographicFront"/>
              <a:lightRig rig="threePt" dir="t"/>
            </a:scene3d>
            <a:sp3d extrusionH="57150">
              <a:bevelT w="38100" h="38100"/>
            </a:sp3d>
          </a:bodyPr>
          <a:lstStyle/>
          <a:p>
            <a:endParaRPr lang="pt-BR" sz="2900" dirty="0" smtClean="0">
              <a:latin typeface="Berlin Sans FB" pitchFamily="34" charset="0"/>
            </a:endParaRPr>
          </a:p>
          <a:p>
            <a:r>
              <a:rPr lang="pt-BR" sz="6000" b="1" dirty="0" err="1">
                <a:latin typeface="Arial Black" panose="020B0A04020102020204" pitchFamily="34" charset="0"/>
              </a:rPr>
              <a:t>Belmira</a:t>
            </a:r>
            <a:r>
              <a:rPr lang="pt-BR" sz="6000" b="1" dirty="0">
                <a:latin typeface="Arial Black" panose="020B0A04020102020204" pitchFamily="34" charset="0"/>
              </a:rPr>
              <a:t> Bueno, Flavia </a:t>
            </a:r>
            <a:r>
              <a:rPr lang="pt-BR" sz="6000" b="1" dirty="0" err="1">
                <a:latin typeface="Arial Black" panose="020B0A04020102020204" pitchFamily="34" charset="0"/>
              </a:rPr>
              <a:t>Sarti</a:t>
            </a:r>
            <a:r>
              <a:rPr lang="pt-BR" sz="6000" b="1" dirty="0">
                <a:latin typeface="Arial Black" panose="020B0A04020102020204" pitchFamily="34" charset="0"/>
              </a:rPr>
              <a:t>, </a:t>
            </a:r>
          </a:p>
          <a:p>
            <a:r>
              <a:rPr lang="pt-BR" sz="6000" b="1" dirty="0">
                <a:latin typeface="Arial Black" panose="020B0A04020102020204" pitchFamily="34" charset="0"/>
              </a:rPr>
              <a:t>Eliana </a:t>
            </a:r>
            <a:r>
              <a:rPr lang="pt-BR" sz="6000" b="1" dirty="0" err="1">
                <a:latin typeface="Arial Black" panose="020B0A04020102020204" pitchFamily="34" charset="0"/>
              </a:rPr>
              <a:t>Scaravelli</a:t>
            </a:r>
            <a:r>
              <a:rPr lang="pt-BR" sz="6000" b="1" dirty="0">
                <a:latin typeface="Arial Black" panose="020B0A04020102020204" pitchFamily="34" charset="0"/>
              </a:rPr>
              <a:t>   </a:t>
            </a:r>
          </a:p>
          <a:p>
            <a:endParaRPr lang="pt-BR" sz="5500" i="1" dirty="0" smtClean="0">
              <a:latin typeface="Arial Black" panose="020B0A04020102020204" pitchFamily="34" charset="0"/>
            </a:endParaRPr>
          </a:p>
          <a:p>
            <a:r>
              <a:rPr lang="pt-BR" sz="5500" i="1" dirty="0" err="1" smtClean="0">
                <a:latin typeface="Arial Black" panose="020B0A04020102020204" pitchFamily="34" charset="0"/>
              </a:rPr>
              <a:t>University</a:t>
            </a:r>
            <a:r>
              <a:rPr lang="pt-BR" sz="5500" i="1" dirty="0" smtClean="0">
                <a:latin typeface="Arial Black" panose="020B0A04020102020204" pitchFamily="34" charset="0"/>
              </a:rPr>
              <a:t> </a:t>
            </a:r>
            <a:r>
              <a:rPr lang="pt-BR" sz="5500" i="1" dirty="0" err="1" smtClean="0">
                <a:latin typeface="Arial Black" panose="020B0A04020102020204" pitchFamily="34" charset="0"/>
              </a:rPr>
              <a:t>of</a:t>
            </a:r>
            <a:r>
              <a:rPr lang="pt-BR" sz="5500" i="1" dirty="0" smtClean="0">
                <a:latin typeface="Arial Black" panose="020B0A04020102020204" pitchFamily="34" charset="0"/>
              </a:rPr>
              <a:t> São Paulo</a:t>
            </a:r>
          </a:p>
          <a:p>
            <a:r>
              <a:rPr lang="pt-BR" sz="5500" dirty="0" smtClean="0">
                <a:latin typeface="Arial Black" panose="020B0A04020102020204" pitchFamily="34" charset="0"/>
              </a:rPr>
              <a:t> </a:t>
            </a:r>
            <a:endParaRPr lang="pt-BR" sz="5500" dirty="0">
              <a:latin typeface="Arial Black" panose="020B0A04020102020204" pitchFamily="34" charset="0"/>
            </a:endParaRPr>
          </a:p>
        </p:txBody>
      </p:sp>
      <p:sp>
        <p:nvSpPr>
          <p:cNvPr id="5" name="Retângulo 4"/>
          <p:cNvSpPr/>
          <p:nvPr/>
        </p:nvSpPr>
        <p:spPr>
          <a:xfrm>
            <a:off x="683568" y="3645024"/>
            <a:ext cx="7413194" cy="584775"/>
          </a:xfrm>
          <a:prstGeom prst="rect">
            <a:avLst/>
          </a:prstGeom>
        </p:spPr>
        <p:txBody>
          <a:bodyPr wrap="square">
            <a:spAutoFit/>
          </a:bodyPr>
          <a:lstStyle/>
          <a:p>
            <a:r>
              <a:rPr lang="pt-BR" sz="1400" dirty="0"/>
              <a:t/>
            </a:r>
            <a:br>
              <a:rPr lang="pt-BR" sz="1400" dirty="0"/>
            </a:br>
            <a:endParaRPr lang="pt-BR" dirty="0"/>
          </a:p>
        </p:txBody>
      </p:sp>
    </p:spTree>
    <p:extLst>
      <p:ext uri="{BB962C8B-B14F-4D97-AF65-F5344CB8AC3E}">
        <p14:creationId xmlns:p14="http://schemas.microsoft.com/office/powerpoint/2010/main" val="2705726473"/>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lnSpcReduction="20000"/>
          </a:bodyPr>
          <a:lstStyle/>
          <a:p>
            <a:r>
              <a:rPr lang="en-US" dirty="0" smtClean="0">
                <a:latin typeface="Times New Roman" pitchFamily="18" charset="0"/>
                <a:cs typeface="Times New Roman" pitchFamily="18" charset="0"/>
              </a:rPr>
              <a:t>Working in a double shift, </a:t>
            </a:r>
            <a:r>
              <a:rPr lang="en-US" dirty="0" err="1" smtClean="0">
                <a:latin typeface="Times New Roman" pitchFamily="18" charset="0"/>
                <a:cs typeface="Times New Roman" pitchFamily="18" charset="0"/>
              </a:rPr>
              <a:t>usualy</a:t>
            </a:r>
            <a:r>
              <a:rPr lang="en-US" dirty="0" smtClean="0">
                <a:latin typeface="Times New Roman" pitchFamily="18" charset="0"/>
                <a:cs typeface="Times New Roman" pitchFamily="18" charset="0"/>
              </a:rPr>
              <a:t> in two different schools</a:t>
            </a:r>
          </a:p>
          <a:p>
            <a:r>
              <a:rPr lang="en-US" dirty="0" smtClean="0">
                <a:latin typeface="Times New Roman" pitchFamily="18" charset="0"/>
                <a:cs typeface="Times New Roman" pitchFamily="18" charset="0"/>
              </a:rPr>
              <a:t>Age from 20 to 60 or more; </a:t>
            </a:r>
          </a:p>
          <a:p>
            <a:r>
              <a:rPr lang="en-US" dirty="0" smtClean="0">
                <a:latin typeface="Times New Roman" pitchFamily="18" charset="0"/>
                <a:cs typeface="Times New Roman" pitchFamily="18" charset="0"/>
              </a:rPr>
              <a:t>Only 5% are from a family of higher socioeconomic background </a:t>
            </a:r>
          </a:p>
          <a:p>
            <a:r>
              <a:rPr lang="en-US" dirty="0" smtClean="0">
                <a:latin typeface="Times New Roman" pitchFamily="18" charset="0"/>
                <a:cs typeface="Times New Roman" pitchFamily="18" charset="0"/>
              </a:rPr>
              <a:t>Majority are from poor areas of North Eastern region or from the state of Minas </a:t>
            </a:r>
            <a:r>
              <a:rPr lang="en-US" dirty="0" err="1" smtClean="0">
                <a:latin typeface="Times New Roman" pitchFamily="18" charset="0"/>
                <a:cs typeface="Times New Roman" pitchFamily="18" charset="0"/>
              </a:rPr>
              <a:t>Gerais</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Their parents had few years of schooling &gt; they started to work very early</a:t>
            </a:r>
          </a:p>
          <a:p>
            <a:r>
              <a:rPr lang="en-US" dirty="0" smtClean="0">
                <a:latin typeface="Times New Roman" pitchFamily="18" charset="0"/>
                <a:cs typeface="Times New Roman" pitchFamily="18" charset="0"/>
              </a:rPr>
              <a:t>During the school years &gt; few books to read; great difficult to succeed </a:t>
            </a:r>
          </a:p>
          <a:p>
            <a:r>
              <a:rPr lang="en-US" dirty="0" smtClean="0">
                <a:latin typeface="Times New Roman" pitchFamily="18" charset="0"/>
                <a:cs typeface="Times New Roman" pitchFamily="18" charset="0"/>
              </a:rPr>
              <a:t>The differences from the cultural capital (</a:t>
            </a:r>
            <a:r>
              <a:rPr lang="en-US" dirty="0" err="1" smtClean="0">
                <a:latin typeface="Times New Roman" pitchFamily="18" charset="0"/>
                <a:cs typeface="Times New Roman" pitchFamily="18" charset="0"/>
              </a:rPr>
              <a:t>Bourdieu</a:t>
            </a:r>
            <a:r>
              <a:rPr lang="en-US" dirty="0" smtClean="0">
                <a:latin typeface="Times New Roman" pitchFamily="18" charset="0"/>
                <a:cs typeface="Times New Roman" pitchFamily="18" charset="0"/>
              </a:rPr>
              <a:t>)  are clear in the both cases </a:t>
            </a:r>
          </a:p>
          <a:p>
            <a:endParaRPr lang="pt-BR" dirty="0"/>
          </a:p>
        </p:txBody>
      </p:sp>
      <p:sp>
        <p:nvSpPr>
          <p:cNvPr id="4" name="Título 2"/>
          <p:cNvSpPr>
            <a:spLocks noGrp="1"/>
          </p:cNvSpPr>
          <p:nvPr>
            <p:ph type="title"/>
          </p:nvPr>
        </p:nvSpPr>
        <p:spPr/>
        <p:style>
          <a:lnRef idx="0">
            <a:scrgbClr r="0" g="0" b="0"/>
          </a:lnRef>
          <a:fillRef idx="1003">
            <a:schemeClr val="dk2"/>
          </a:fillRef>
          <a:effectRef idx="0">
            <a:scrgbClr r="0" g="0" b="0"/>
          </a:effectRef>
          <a:fontRef idx="major"/>
        </p:style>
        <p:txBody>
          <a:bodyPr/>
          <a:lstStyle/>
          <a:p>
            <a:pPr algn="l"/>
            <a:r>
              <a:rPr lang="pt-BR" sz="4000" b="1" dirty="0" err="1" smtClean="0">
                <a:solidFill>
                  <a:schemeClr val="tx1"/>
                </a:solidFill>
              </a:rPr>
              <a:t>Teachers</a:t>
            </a:r>
            <a:r>
              <a:rPr lang="pt-BR" sz="4000" b="1" dirty="0" smtClean="0">
                <a:solidFill>
                  <a:schemeClr val="tx1"/>
                </a:solidFill>
              </a:rPr>
              <a:t>’ </a:t>
            </a:r>
            <a:r>
              <a:rPr lang="pt-BR" sz="4000" b="1" dirty="0" err="1" smtClean="0">
                <a:solidFill>
                  <a:schemeClr val="tx1"/>
                </a:solidFill>
              </a:rPr>
              <a:t>profile</a:t>
            </a:r>
            <a:r>
              <a:rPr lang="pt-BR" sz="4000" b="1" dirty="0" smtClean="0">
                <a:solidFill>
                  <a:schemeClr val="tx1"/>
                </a:solidFill>
              </a:rPr>
              <a:t> </a:t>
            </a:r>
            <a:endParaRPr lang="pt-BR" sz="4000" dirty="0">
              <a:solidFill>
                <a:schemeClr val="tx1"/>
              </a:solidFill>
              <a:latin typeface="Berlin Sans FB"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err="1" smtClean="0"/>
              <a:t>Which</a:t>
            </a:r>
            <a:r>
              <a:rPr lang="pt-BR" dirty="0" smtClean="0"/>
              <a:t> </a:t>
            </a:r>
            <a:r>
              <a:rPr lang="pt-BR" dirty="0" err="1" smtClean="0"/>
              <a:t>means</a:t>
            </a:r>
            <a:r>
              <a:rPr lang="pt-BR" dirty="0" smtClean="0"/>
              <a:t> </a:t>
            </a:r>
            <a:r>
              <a:rPr lang="pt-BR" dirty="0" err="1" smtClean="0"/>
              <a:t>attending</a:t>
            </a:r>
            <a:r>
              <a:rPr lang="pt-BR" dirty="0" smtClean="0"/>
              <a:t> </a:t>
            </a:r>
            <a:r>
              <a:rPr lang="pt-BR" dirty="0" err="1" smtClean="0"/>
              <a:t>the</a:t>
            </a:r>
            <a:r>
              <a:rPr lang="pt-BR" dirty="0" smtClean="0"/>
              <a:t> </a:t>
            </a:r>
            <a:r>
              <a:rPr lang="pt-BR" dirty="0" err="1" smtClean="0"/>
              <a:t>special</a:t>
            </a:r>
            <a:r>
              <a:rPr lang="pt-BR" dirty="0" smtClean="0"/>
              <a:t> </a:t>
            </a:r>
            <a:r>
              <a:rPr lang="pt-BR" dirty="0" err="1" smtClean="0"/>
              <a:t>programs</a:t>
            </a:r>
            <a:r>
              <a:rPr lang="pt-BR" dirty="0" smtClean="0"/>
              <a:t> in HE?</a:t>
            </a:r>
          </a:p>
          <a:p>
            <a:pPr lvl="1"/>
            <a:r>
              <a:rPr lang="pt-BR" dirty="0" err="1" smtClean="0"/>
              <a:t>Having</a:t>
            </a:r>
            <a:r>
              <a:rPr lang="pt-BR" dirty="0" smtClean="0"/>
              <a:t> </a:t>
            </a:r>
            <a:r>
              <a:rPr lang="pt-BR" dirty="0" err="1" smtClean="0"/>
              <a:t>not</a:t>
            </a:r>
            <a:r>
              <a:rPr lang="pt-BR" dirty="0" smtClean="0"/>
              <a:t> a </a:t>
            </a:r>
            <a:r>
              <a:rPr lang="pt-BR" dirty="0" err="1" smtClean="0"/>
              <a:t>identity</a:t>
            </a:r>
            <a:r>
              <a:rPr lang="pt-BR" dirty="0" smtClean="0"/>
              <a:t> </a:t>
            </a:r>
            <a:r>
              <a:rPr lang="pt-BR" dirty="0" err="1" smtClean="0"/>
              <a:t>of</a:t>
            </a:r>
            <a:r>
              <a:rPr lang="pt-BR" dirty="0" smtClean="0"/>
              <a:t> </a:t>
            </a:r>
            <a:r>
              <a:rPr lang="pt-BR" dirty="0" err="1" smtClean="0"/>
              <a:t>university</a:t>
            </a:r>
            <a:r>
              <a:rPr lang="pt-BR" dirty="0" smtClean="0"/>
              <a:t> </a:t>
            </a:r>
            <a:r>
              <a:rPr lang="pt-BR" dirty="0" err="1" smtClean="0"/>
              <a:t>students</a:t>
            </a:r>
            <a:r>
              <a:rPr lang="pt-BR" dirty="0" smtClean="0"/>
              <a:t>, </a:t>
            </a:r>
            <a:r>
              <a:rPr lang="pt-BR" dirty="0" err="1" smtClean="0"/>
              <a:t>but</a:t>
            </a:r>
            <a:r>
              <a:rPr lang="pt-BR" dirty="0" smtClean="0"/>
              <a:t> </a:t>
            </a:r>
            <a:r>
              <a:rPr lang="pt-BR" dirty="0" err="1" smtClean="0"/>
              <a:t>that</a:t>
            </a:r>
            <a:r>
              <a:rPr lang="pt-BR" dirty="0" smtClean="0"/>
              <a:t> </a:t>
            </a:r>
            <a:r>
              <a:rPr lang="pt-BR" dirty="0" err="1" smtClean="0"/>
              <a:t>of</a:t>
            </a:r>
            <a:r>
              <a:rPr lang="pt-BR" dirty="0" smtClean="0"/>
              <a:t> ‘</a:t>
            </a:r>
            <a:r>
              <a:rPr lang="pt-BR" dirty="0" err="1" smtClean="0"/>
              <a:t>teacher-students</a:t>
            </a:r>
            <a:r>
              <a:rPr lang="pt-BR" dirty="0" smtClean="0"/>
              <a:t>’ </a:t>
            </a:r>
          </a:p>
          <a:p>
            <a:pPr lvl="1"/>
            <a:r>
              <a:rPr lang="pt-BR" dirty="0" smtClean="0"/>
              <a:t>a </a:t>
            </a:r>
            <a:r>
              <a:rPr lang="pt-BR" dirty="0" err="1" smtClean="0"/>
              <a:t>process</a:t>
            </a:r>
            <a:r>
              <a:rPr lang="pt-BR" dirty="0" smtClean="0"/>
              <a:t> </a:t>
            </a:r>
            <a:r>
              <a:rPr lang="pt-BR" dirty="0" err="1" smtClean="0"/>
              <a:t>of</a:t>
            </a:r>
            <a:r>
              <a:rPr lang="pt-BR" dirty="0" smtClean="0"/>
              <a:t> </a:t>
            </a:r>
            <a:r>
              <a:rPr lang="pt-BR" dirty="0" err="1" smtClean="0"/>
              <a:t>exclusion</a:t>
            </a:r>
            <a:r>
              <a:rPr lang="pt-BR" dirty="0" smtClean="0"/>
              <a:t> </a:t>
            </a:r>
            <a:r>
              <a:rPr lang="pt-BR" dirty="0" err="1" smtClean="0"/>
              <a:t>and</a:t>
            </a:r>
            <a:r>
              <a:rPr lang="pt-BR" dirty="0" smtClean="0"/>
              <a:t> </a:t>
            </a:r>
            <a:r>
              <a:rPr lang="pt-BR" dirty="0" err="1" smtClean="0"/>
              <a:t>discrimination</a:t>
            </a:r>
            <a:r>
              <a:rPr lang="pt-BR" dirty="0" smtClean="0"/>
              <a:t>,  </a:t>
            </a:r>
            <a:r>
              <a:rPr lang="pt-BR" dirty="0" err="1" smtClean="0"/>
              <a:t>an</a:t>
            </a:r>
            <a:r>
              <a:rPr lang="pt-BR" dirty="0" smtClean="0"/>
              <a:t> </a:t>
            </a:r>
            <a:r>
              <a:rPr lang="pt-BR" dirty="0" err="1" smtClean="0"/>
              <a:t>imposition</a:t>
            </a:r>
            <a:r>
              <a:rPr lang="pt-BR" dirty="0" smtClean="0"/>
              <a:t> </a:t>
            </a:r>
            <a:r>
              <a:rPr lang="pt-BR" dirty="0" err="1" smtClean="0"/>
              <a:t>of</a:t>
            </a:r>
            <a:r>
              <a:rPr lang="pt-BR" dirty="0" smtClean="0"/>
              <a:t> </a:t>
            </a:r>
            <a:r>
              <a:rPr lang="pt-BR" dirty="0" err="1" smtClean="0"/>
              <a:t>the</a:t>
            </a:r>
            <a:r>
              <a:rPr lang="pt-BR" dirty="0" smtClean="0"/>
              <a:t> </a:t>
            </a:r>
            <a:r>
              <a:rPr lang="pt-BR" dirty="0" err="1" smtClean="0"/>
              <a:t>State</a:t>
            </a:r>
            <a:r>
              <a:rPr lang="pt-BR" dirty="0" smtClean="0"/>
              <a:t> in </a:t>
            </a:r>
            <a:r>
              <a:rPr lang="pt-BR" dirty="0" err="1" smtClean="0"/>
              <a:t>partnership</a:t>
            </a:r>
            <a:r>
              <a:rPr lang="pt-BR" dirty="0" smtClean="0"/>
              <a:t> </a:t>
            </a:r>
            <a:r>
              <a:rPr lang="pt-BR" dirty="0" err="1" smtClean="0"/>
              <a:t>with</a:t>
            </a:r>
            <a:r>
              <a:rPr lang="pt-BR" dirty="0" smtClean="0"/>
              <a:t> </a:t>
            </a:r>
            <a:r>
              <a:rPr lang="pt-BR" dirty="0" err="1" smtClean="0"/>
              <a:t>the</a:t>
            </a:r>
            <a:r>
              <a:rPr lang="pt-BR" dirty="0" smtClean="0"/>
              <a:t> </a:t>
            </a:r>
            <a:r>
              <a:rPr lang="pt-BR" dirty="0" err="1" smtClean="0"/>
              <a:t>market</a:t>
            </a:r>
            <a:endParaRPr lang="pt-BR" dirty="0" smtClean="0"/>
          </a:p>
          <a:p>
            <a:pPr lvl="1"/>
            <a:r>
              <a:rPr lang="pt-BR" dirty="0" err="1" smtClean="0"/>
              <a:t>Their</a:t>
            </a:r>
            <a:r>
              <a:rPr lang="pt-BR" dirty="0" smtClean="0"/>
              <a:t> </a:t>
            </a:r>
            <a:r>
              <a:rPr lang="pt-BR" dirty="0" err="1" smtClean="0"/>
              <a:t>professional</a:t>
            </a:r>
            <a:r>
              <a:rPr lang="pt-BR" dirty="0" smtClean="0"/>
              <a:t> </a:t>
            </a:r>
            <a:r>
              <a:rPr lang="pt-BR" dirty="0" err="1" smtClean="0"/>
              <a:t>cultures</a:t>
            </a:r>
            <a:r>
              <a:rPr lang="pt-BR" dirty="0" smtClean="0"/>
              <a:t> </a:t>
            </a:r>
            <a:r>
              <a:rPr lang="pt-BR" dirty="0" err="1" smtClean="0"/>
              <a:t>embedded</a:t>
            </a:r>
            <a:r>
              <a:rPr lang="pt-BR" dirty="0" smtClean="0"/>
              <a:t> in a </a:t>
            </a:r>
            <a:r>
              <a:rPr lang="pt-BR" dirty="0" err="1" smtClean="0"/>
              <a:t>pragmatic</a:t>
            </a:r>
            <a:r>
              <a:rPr lang="pt-BR" dirty="0" smtClean="0"/>
              <a:t> </a:t>
            </a:r>
            <a:r>
              <a:rPr lang="pt-BR" dirty="0" err="1" smtClean="0"/>
              <a:t>rationality</a:t>
            </a:r>
            <a:r>
              <a:rPr lang="pt-BR" dirty="0" smtClean="0"/>
              <a:t>,  as </a:t>
            </a:r>
            <a:r>
              <a:rPr lang="pt-BR" dirty="0" err="1" smtClean="0"/>
              <a:t>well</a:t>
            </a:r>
            <a:r>
              <a:rPr lang="pt-BR" dirty="0" smtClean="0"/>
              <a:t> </a:t>
            </a:r>
            <a:r>
              <a:rPr lang="pt-BR" dirty="0" err="1" smtClean="0"/>
              <a:t>their</a:t>
            </a:r>
            <a:r>
              <a:rPr lang="pt-BR" dirty="0" smtClean="0"/>
              <a:t> social </a:t>
            </a:r>
            <a:r>
              <a:rPr lang="pt-BR" dirty="0" err="1" smtClean="0"/>
              <a:t>origins</a:t>
            </a:r>
            <a:r>
              <a:rPr lang="pt-BR" dirty="0" smtClean="0"/>
              <a:t>, </a:t>
            </a:r>
            <a:r>
              <a:rPr lang="pt-BR" dirty="0" err="1" smtClean="0"/>
              <a:t>have</a:t>
            </a:r>
            <a:r>
              <a:rPr lang="pt-BR" dirty="0" smtClean="0"/>
              <a:t> </a:t>
            </a:r>
            <a:r>
              <a:rPr lang="pt-BR" dirty="0" err="1" smtClean="0"/>
              <a:t>been</a:t>
            </a:r>
            <a:r>
              <a:rPr lang="pt-BR" dirty="0" smtClean="0"/>
              <a:t> </a:t>
            </a:r>
            <a:r>
              <a:rPr lang="pt-BR" dirty="0" err="1" smtClean="0"/>
              <a:t>neglected</a:t>
            </a:r>
            <a:r>
              <a:rPr lang="pt-BR" dirty="0" smtClean="0"/>
              <a:t> in </a:t>
            </a:r>
            <a:r>
              <a:rPr lang="pt-BR" dirty="0" err="1" smtClean="0"/>
              <a:t>the</a:t>
            </a:r>
            <a:r>
              <a:rPr lang="pt-BR" dirty="0" smtClean="0"/>
              <a:t> </a:t>
            </a:r>
            <a:r>
              <a:rPr lang="pt-BR" dirty="0" err="1" smtClean="0"/>
              <a:t>academic</a:t>
            </a:r>
            <a:r>
              <a:rPr lang="pt-BR" dirty="0" smtClean="0"/>
              <a:t> </a:t>
            </a:r>
            <a:r>
              <a:rPr lang="pt-BR" dirty="0" err="1" smtClean="0"/>
              <a:t>context</a:t>
            </a:r>
            <a:endParaRPr lang="pt-BR" dirty="0" smtClean="0"/>
          </a:p>
          <a:p>
            <a:pPr lvl="1"/>
            <a:r>
              <a:rPr lang="pt-BR" dirty="0" err="1" smtClean="0"/>
              <a:t>Reading</a:t>
            </a:r>
            <a:r>
              <a:rPr lang="pt-BR" dirty="0" smtClean="0"/>
              <a:t> </a:t>
            </a:r>
            <a:r>
              <a:rPr lang="pt-BR" dirty="0" err="1" smtClean="0"/>
              <a:t>and</a:t>
            </a:r>
            <a:r>
              <a:rPr lang="pt-BR" dirty="0" smtClean="0"/>
              <a:t> </a:t>
            </a:r>
            <a:r>
              <a:rPr lang="pt-BR" dirty="0" err="1" smtClean="0"/>
              <a:t>writting</a:t>
            </a:r>
            <a:r>
              <a:rPr lang="pt-BR" dirty="0" smtClean="0"/>
              <a:t> &gt; a </a:t>
            </a:r>
            <a:r>
              <a:rPr lang="pt-BR" dirty="0" err="1" smtClean="0"/>
              <a:t>difficult</a:t>
            </a:r>
            <a:r>
              <a:rPr lang="pt-BR" dirty="0" smtClean="0"/>
              <a:t> </a:t>
            </a:r>
            <a:r>
              <a:rPr lang="pt-BR" dirty="0" err="1" smtClean="0"/>
              <a:t>challenge</a:t>
            </a:r>
            <a:r>
              <a:rPr lang="pt-BR" dirty="0" smtClean="0"/>
              <a:t> </a:t>
            </a:r>
            <a:endParaRPr lang="pt-BR" dirty="0"/>
          </a:p>
        </p:txBody>
      </p:sp>
      <p:sp>
        <p:nvSpPr>
          <p:cNvPr id="4" name="Título 2"/>
          <p:cNvSpPr>
            <a:spLocks noGrp="1"/>
          </p:cNvSpPr>
          <p:nvPr>
            <p:ph type="title"/>
          </p:nvPr>
        </p:nvSpPr>
        <p:spPr/>
        <p:style>
          <a:lnRef idx="0">
            <a:scrgbClr r="0" g="0" b="0"/>
          </a:lnRef>
          <a:fillRef idx="1003">
            <a:schemeClr val="dk2"/>
          </a:fillRef>
          <a:effectRef idx="0">
            <a:scrgbClr r="0" g="0" b="0"/>
          </a:effectRef>
          <a:fontRef idx="major"/>
        </p:style>
        <p:txBody>
          <a:bodyPr/>
          <a:lstStyle/>
          <a:p>
            <a:pPr lvl="0" algn="l"/>
            <a:r>
              <a:rPr lang="pt-BR" sz="4000" b="1" dirty="0" err="1" smtClean="0">
                <a:solidFill>
                  <a:schemeClr val="tx1"/>
                </a:solidFill>
              </a:rPr>
              <a:t>Crossing</a:t>
            </a:r>
            <a:r>
              <a:rPr lang="pt-BR" sz="4000" b="1" dirty="0" smtClean="0">
                <a:solidFill>
                  <a:schemeClr val="tx1"/>
                </a:solidFill>
              </a:rPr>
              <a:t> </a:t>
            </a:r>
            <a:r>
              <a:rPr lang="pt-BR" sz="4000" b="1" dirty="0" err="1" smtClean="0">
                <a:solidFill>
                  <a:schemeClr val="tx1"/>
                </a:solidFill>
              </a:rPr>
              <a:t>borders</a:t>
            </a:r>
            <a:r>
              <a:rPr lang="pt-BR" sz="4000" b="1" dirty="0" smtClean="0">
                <a:solidFill>
                  <a:schemeClr val="tx1"/>
                </a:solidFill>
              </a:rPr>
              <a:t>?</a:t>
            </a:r>
            <a:endParaRPr lang="pt-BR" sz="4000" b="1" dirty="0">
              <a:solidFill>
                <a:schemeClr val="tx1"/>
              </a:solidFill>
            </a:endParaRPr>
          </a:p>
        </p:txBody>
      </p:sp>
    </p:spTree>
    <p:extLst>
      <p:ext uri="{BB962C8B-B14F-4D97-AF65-F5344CB8AC3E}">
        <p14:creationId xmlns:p14="http://schemas.microsoft.com/office/powerpoint/2010/main" val="3897275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a:bodyPr>
          <a:lstStyle/>
          <a:p>
            <a:r>
              <a:rPr lang="pt-BR" dirty="0" err="1" smtClean="0"/>
              <a:t>Strong</a:t>
            </a:r>
            <a:r>
              <a:rPr lang="pt-BR" dirty="0" smtClean="0"/>
              <a:t> </a:t>
            </a:r>
            <a:r>
              <a:rPr lang="pt-BR" dirty="0" err="1" smtClean="0"/>
              <a:t>process</a:t>
            </a:r>
            <a:r>
              <a:rPr lang="pt-BR" dirty="0" smtClean="0"/>
              <a:t> </a:t>
            </a:r>
            <a:r>
              <a:rPr lang="pt-BR" dirty="0" err="1" smtClean="0"/>
              <a:t>of</a:t>
            </a:r>
            <a:r>
              <a:rPr lang="pt-BR" dirty="0" smtClean="0"/>
              <a:t> </a:t>
            </a:r>
            <a:r>
              <a:rPr lang="pt-BR" dirty="0" err="1" smtClean="0"/>
              <a:t>orality</a:t>
            </a:r>
            <a:r>
              <a:rPr lang="pt-BR" dirty="0" smtClean="0"/>
              <a:t> &gt; </a:t>
            </a:r>
            <a:r>
              <a:rPr lang="pt-BR" dirty="0" err="1" smtClean="0"/>
              <a:t>dicussion</a:t>
            </a:r>
            <a:r>
              <a:rPr lang="pt-BR" dirty="0" smtClean="0"/>
              <a:t> </a:t>
            </a:r>
            <a:r>
              <a:rPr lang="pt-BR" dirty="0" err="1" smtClean="0"/>
              <a:t>of</a:t>
            </a:r>
            <a:r>
              <a:rPr lang="pt-BR" dirty="0" smtClean="0"/>
              <a:t> </a:t>
            </a:r>
            <a:r>
              <a:rPr lang="pt-BR" dirty="0" err="1" smtClean="0"/>
              <a:t>subjects</a:t>
            </a:r>
            <a:r>
              <a:rPr lang="pt-BR" dirty="0" smtClean="0"/>
              <a:t> </a:t>
            </a:r>
            <a:r>
              <a:rPr lang="pt-BR" dirty="0" err="1" smtClean="0"/>
              <a:t>related</a:t>
            </a:r>
            <a:r>
              <a:rPr lang="pt-BR" dirty="0" smtClean="0"/>
              <a:t> to </a:t>
            </a:r>
            <a:r>
              <a:rPr lang="pt-BR" dirty="0" err="1" smtClean="0"/>
              <a:t>chool</a:t>
            </a:r>
            <a:r>
              <a:rPr lang="pt-BR" dirty="0" smtClean="0"/>
              <a:t> </a:t>
            </a:r>
            <a:r>
              <a:rPr lang="pt-BR" dirty="0" err="1" smtClean="0"/>
              <a:t>daily</a:t>
            </a:r>
            <a:r>
              <a:rPr lang="pt-BR" dirty="0" smtClean="0"/>
              <a:t> </a:t>
            </a:r>
            <a:r>
              <a:rPr lang="pt-BR" dirty="0" err="1" smtClean="0"/>
              <a:t>life</a:t>
            </a:r>
            <a:endParaRPr lang="pt-BR" dirty="0" smtClean="0"/>
          </a:p>
          <a:p>
            <a:r>
              <a:rPr lang="pt-BR" dirty="0" err="1" smtClean="0"/>
              <a:t>Subvertion</a:t>
            </a:r>
            <a:r>
              <a:rPr lang="pt-BR" dirty="0" smtClean="0"/>
              <a:t> </a:t>
            </a:r>
            <a:r>
              <a:rPr lang="pt-BR" dirty="0" err="1" smtClean="0"/>
              <a:t>of</a:t>
            </a:r>
            <a:r>
              <a:rPr lang="pt-BR" dirty="0" smtClean="0"/>
              <a:t> </a:t>
            </a:r>
            <a:r>
              <a:rPr lang="pt-BR" dirty="0" err="1" smtClean="0"/>
              <a:t>the</a:t>
            </a:r>
            <a:r>
              <a:rPr lang="pt-BR" dirty="0" smtClean="0"/>
              <a:t> </a:t>
            </a:r>
            <a:r>
              <a:rPr lang="pt-BR" dirty="0" err="1" smtClean="0"/>
              <a:t>order</a:t>
            </a:r>
            <a:r>
              <a:rPr lang="pt-BR" dirty="0" smtClean="0"/>
              <a:t> </a:t>
            </a:r>
            <a:r>
              <a:rPr lang="pt-BR" dirty="0" err="1" smtClean="0"/>
              <a:t>of</a:t>
            </a:r>
            <a:r>
              <a:rPr lang="pt-BR" dirty="0" smtClean="0"/>
              <a:t> </a:t>
            </a:r>
            <a:r>
              <a:rPr lang="pt-BR" dirty="0" err="1" smtClean="0"/>
              <a:t>academic</a:t>
            </a:r>
            <a:r>
              <a:rPr lang="pt-BR" dirty="0" smtClean="0"/>
              <a:t> </a:t>
            </a:r>
            <a:r>
              <a:rPr lang="pt-BR" dirty="0" err="1" smtClean="0"/>
              <a:t>discourses</a:t>
            </a:r>
            <a:r>
              <a:rPr lang="pt-BR" dirty="0" smtClean="0"/>
              <a:t> &gt; </a:t>
            </a:r>
            <a:r>
              <a:rPr lang="pt-BR" dirty="0" err="1" smtClean="0"/>
              <a:t>turning</a:t>
            </a:r>
            <a:r>
              <a:rPr lang="pt-BR" dirty="0" smtClean="0"/>
              <a:t> </a:t>
            </a:r>
            <a:r>
              <a:rPr lang="pt-BR" dirty="0" err="1" smtClean="0"/>
              <a:t>the</a:t>
            </a:r>
            <a:r>
              <a:rPr lang="pt-BR" dirty="0" smtClean="0"/>
              <a:t> </a:t>
            </a:r>
            <a:r>
              <a:rPr lang="pt-BR" dirty="0" err="1" smtClean="0"/>
              <a:t>readings</a:t>
            </a:r>
            <a:r>
              <a:rPr lang="pt-BR" dirty="0" smtClean="0"/>
              <a:t> </a:t>
            </a:r>
            <a:r>
              <a:rPr lang="pt-BR" dirty="0" err="1" smtClean="0"/>
              <a:t>closer</a:t>
            </a:r>
            <a:r>
              <a:rPr lang="pt-BR" dirty="0" smtClean="0"/>
              <a:t> to </a:t>
            </a:r>
            <a:r>
              <a:rPr lang="pt-BR" dirty="0" err="1" smtClean="0"/>
              <a:t>their</a:t>
            </a:r>
            <a:r>
              <a:rPr lang="pt-BR" dirty="0" smtClean="0"/>
              <a:t> </a:t>
            </a:r>
            <a:r>
              <a:rPr lang="pt-BR" dirty="0" err="1" smtClean="0"/>
              <a:t>interests</a:t>
            </a:r>
            <a:r>
              <a:rPr lang="pt-BR" dirty="0" smtClean="0"/>
              <a:t> </a:t>
            </a:r>
            <a:r>
              <a:rPr lang="pt-BR" dirty="0" err="1" smtClean="0"/>
              <a:t>and</a:t>
            </a:r>
            <a:r>
              <a:rPr lang="pt-BR" dirty="0" smtClean="0"/>
              <a:t> </a:t>
            </a:r>
            <a:r>
              <a:rPr lang="pt-BR" dirty="0" err="1" smtClean="0"/>
              <a:t>working</a:t>
            </a:r>
            <a:r>
              <a:rPr lang="pt-BR" dirty="0" smtClean="0"/>
              <a:t> </a:t>
            </a:r>
            <a:r>
              <a:rPr lang="pt-BR" dirty="0" err="1" smtClean="0"/>
              <a:t>needs</a:t>
            </a:r>
            <a:r>
              <a:rPr lang="pt-BR" dirty="0" smtClean="0"/>
              <a:t> </a:t>
            </a:r>
          </a:p>
          <a:p>
            <a:r>
              <a:rPr lang="pt-BR" dirty="0" err="1" smtClean="0"/>
              <a:t>Relations</a:t>
            </a:r>
            <a:r>
              <a:rPr lang="pt-BR" dirty="0" smtClean="0"/>
              <a:t> </a:t>
            </a:r>
            <a:r>
              <a:rPr lang="pt-BR" dirty="0" err="1" smtClean="0"/>
              <a:t>with</a:t>
            </a:r>
            <a:r>
              <a:rPr lang="pt-BR" dirty="0" smtClean="0"/>
              <a:t> </a:t>
            </a:r>
            <a:r>
              <a:rPr lang="pt-BR" dirty="0" err="1" smtClean="0"/>
              <a:t>the</a:t>
            </a:r>
            <a:r>
              <a:rPr lang="pt-BR" dirty="0" smtClean="0"/>
              <a:t> </a:t>
            </a:r>
            <a:r>
              <a:rPr lang="pt-BR" dirty="0" err="1" smtClean="0"/>
              <a:t>texts</a:t>
            </a:r>
            <a:r>
              <a:rPr lang="pt-BR" dirty="0" smtClean="0"/>
              <a:t> &gt; </a:t>
            </a:r>
            <a:r>
              <a:rPr lang="pt-BR" dirty="0" err="1" smtClean="0"/>
              <a:t>based</a:t>
            </a:r>
            <a:r>
              <a:rPr lang="pt-BR" dirty="0" smtClean="0"/>
              <a:t> </a:t>
            </a:r>
            <a:r>
              <a:rPr lang="pt-BR" dirty="0" err="1" smtClean="0"/>
              <a:t>on</a:t>
            </a:r>
            <a:r>
              <a:rPr lang="pt-BR" dirty="0" smtClean="0"/>
              <a:t> </a:t>
            </a:r>
            <a:r>
              <a:rPr lang="pt-BR" dirty="0" err="1" smtClean="0"/>
              <a:t>their</a:t>
            </a:r>
            <a:r>
              <a:rPr lang="pt-BR" dirty="0" smtClean="0"/>
              <a:t> </a:t>
            </a:r>
            <a:r>
              <a:rPr lang="pt-BR" dirty="0" err="1" smtClean="0"/>
              <a:t>value</a:t>
            </a:r>
            <a:r>
              <a:rPr lang="pt-BR" dirty="0" smtClean="0"/>
              <a:t> </a:t>
            </a:r>
            <a:r>
              <a:rPr lang="pt-BR" dirty="0" err="1" smtClean="0"/>
              <a:t>of</a:t>
            </a:r>
            <a:r>
              <a:rPr lang="pt-BR" dirty="0" smtClean="0"/>
              <a:t> use  </a:t>
            </a:r>
            <a:r>
              <a:rPr lang="pt-BR" dirty="0" err="1" smtClean="0"/>
              <a:t>and</a:t>
            </a:r>
            <a:r>
              <a:rPr lang="pt-BR" dirty="0" smtClean="0"/>
              <a:t> </a:t>
            </a:r>
            <a:r>
              <a:rPr lang="pt-BR" dirty="0" err="1" smtClean="0"/>
              <a:t>marked</a:t>
            </a:r>
            <a:r>
              <a:rPr lang="pt-BR" dirty="0" smtClean="0"/>
              <a:t> </a:t>
            </a:r>
            <a:r>
              <a:rPr lang="pt-BR" dirty="0" err="1" smtClean="0"/>
              <a:t>by</a:t>
            </a:r>
            <a:r>
              <a:rPr lang="pt-BR" dirty="0" smtClean="0"/>
              <a:t> </a:t>
            </a:r>
            <a:r>
              <a:rPr lang="pt-BR" dirty="0" err="1" smtClean="0"/>
              <a:t>the</a:t>
            </a:r>
            <a:r>
              <a:rPr lang="pt-BR" dirty="0" smtClean="0"/>
              <a:t> </a:t>
            </a:r>
            <a:r>
              <a:rPr lang="pt-BR" dirty="0" err="1" smtClean="0"/>
              <a:t>teaching</a:t>
            </a:r>
            <a:r>
              <a:rPr lang="pt-BR" dirty="0" smtClean="0"/>
              <a:t> </a:t>
            </a:r>
            <a:r>
              <a:rPr lang="pt-BR" dirty="0" err="1" smtClean="0"/>
              <a:t>culture</a:t>
            </a:r>
            <a:r>
              <a:rPr lang="pt-BR" dirty="0" smtClean="0"/>
              <a:t> </a:t>
            </a:r>
          </a:p>
          <a:p>
            <a:r>
              <a:rPr lang="pt-BR" dirty="0" err="1" smtClean="0"/>
              <a:t>Clashed</a:t>
            </a:r>
            <a:r>
              <a:rPr lang="pt-BR" dirty="0" smtClean="0"/>
              <a:t> </a:t>
            </a:r>
            <a:r>
              <a:rPr lang="pt-BR" dirty="0" err="1" smtClean="0"/>
              <a:t>with</a:t>
            </a:r>
            <a:r>
              <a:rPr lang="pt-BR" dirty="0" smtClean="0"/>
              <a:t> </a:t>
            </a:r>
            <a:r>
              <a:rPr lang="pt-BR" dirty="0" err="1" smtClean="0"/>
              <a:t>the</a:t>
            </a:r>
            <a:r>
              <a:rPr lang="pt-BR" dirty="0" smtClean="0"/>
              <a:t> </a:t>
            </a:r>
            <a:r>
              <a:rPr lang="pt-BR" dirty="0" err="1" smtClean="0"/>
              <a:t>academic</a:t>
            </a:r>
            <a:r>
              <a:rPr lang="pt-BR" dirty="0" smtClean="0"/>
              <a:t> </a:t>
            </a:r>
            <a:r>
              <a:rPr lang="pt-BR" dirty="0" err="1" smtClean="0"/>
              <a:t>way</a:t>
            </a:r>
            <a:r>
              <a:rPr lang="pt-BR" dirty="0" smtClean="0"/>
              <a:t> </a:t>
            </a:r>
            <a:r>
              <a:rPr lang="pt-BR" dirty="0" err="1" smtClean="0"/>
              <a:t>of</a:t>
            </a:r>
            <a:r>
              <a:rPr lang="pt-BR" dirty="0" smtClean="0"/>
              <a:t> </a:t>
            </a:r>
            <a:r>
              <a:rPr lang="pt-BR" dirty="0" err="1" smtClean="0"/>
              <a:t>reading</a:t>
            </a:r>
            <a:r>
              <a:rPr lang="pt-BR" dirty="0" smtClean="0"/>
              <a:t> </a:t>
            </a:r>
            <a:r>
              <a:rPr lang="pt-BR" dirty="0" err="1" smtClean="0"/>
              <a:t>anchored</a:t>
            </a:r>
            <a:r>
              <a:rPr lang="pt-BR" dirty="0" smtClean="0"/>
              <a:t> in a </a:t>
            </a:r>
            <a:r>
              <a:rPr lang="pt-BR" dirty="0" err="1" smtClean="0"/>
              <a:t>discursive</a:t>
            </a:r>
            <a:r>
              <a:rPr lang="pt-BR" dirty="0" smtClean="0"/>
              <a:t> </a:t>
            </a:r>
            <a:r>
              <a:rPr lang="pt-BR" dirty="0" err="1" smtClean="0"/>
              <a:t>logic</a:t>
            </a:r>
            <a:r>
              <a:rPr lang="pt-BR" dirty="0" smtClean="0"/>
              <a:t> </a:t>
            </a:r>
            <a:r>
              <a:rPr lang="pt-BR" dirty="0" err="1" smtClean="0"/>
              <a:t>and</a:t>
            </a:r>
            <a:r>
              <a:rPr lang="pt-BR" dirty="0" smtClean="0"/>
              <a:t> </a:t>
            </a:r>
            <a:r>
              <a:rPr lang="pt-BR" dirty="0" err="1" smtClean="0"/>
              <a:t>with</a:t>
            </a:r>
            <a:r>
              <a:rPr lang="pt-BR" dirty="0" smtClean="0"/>
              <a:t> </a:t>
            </a:r>
            <a:r>
              <a:rPr lang="pt-BR" dirty="0" err="1" smtClean="0"/>
              <a:t>the</a:t>
            </a:r>
            <a:r>
              <a:rPr lang="pt-BR" dirty="0" smtClean="0"/>
              <a:t> objetives </a:t>
            </a:r>
            <a:r>
              <a:rPr lang="pt-BR" dirty="0" err="1" smtClean="0"/>
              <a:t>of</a:t>
            </a:r>
            <a:r>
              <a:rPr lang="pt-BR" dirty="0" smtClean="0"/>
              <a:t> </a:t>
            </a:r>
            <a:r>
              <a:rPr lang="pt-BR" dirty="0" err="1" smtClean="0"/>
              <a:t>the</a:t>
            </a:r>
            <a:r>
              <a:rPr lang="pt-BR" dirty="0" smtClean="0"/>
              <a:t> </a:t>
            </a:r>
            <a:r>
              <a:rPr lang="pt-BR" dirty="0" err="1" smtClean="0"/>
              <a:t>program</a:t>
            </a:r>
            <a:endParaRPr lang="pt-BR" dirty="0" smtClean="0"/>
          </a:p>
          <a:p>
            <a:pPr lvl="1"/>
            <a:r>
              <a:rPr lang="pt-BR" dirty="0" smtClean="0"/>
              <a:t>to </a:t>
            </a:r>
            <a:r>
              <a:rPr lang="pt-BR" dirty="0" err="1" smtClean="0"/>
              <a:t>form</a:t>
            </a:r>
            <a:r>
              <a:rPr lang="pt-BR" dirty="0" smtClean="0"/>
              <a:t> “</a:t>
            </a:r>
            <a:r>
              <a:rPr lang="pt-BR" dirty="0" err="1" smtClean="0"/>
              <a:t>new</a:t>
            </a:r>
            <a:r>
              <a:rPr lang="pt-BR" dirty="0" smtClean="0"/>
              <a:t> </a:t>
            </a:r>
            <a:r>
              <a:rPr lang="pt-BR" dirty="0" err="1" smtClean="0"/>
              <a:t>readers</a:t>
            </a:r>
            <a:r>
              <a:rPr lang="pt-BR" dirty="0" smtClean="0"/>
              <a:t>” &gt; </a:t>
            </a:r>
            <a:r>
              <a:rPr lang="pt-BR" dirty="0" err="1" smtClean="0"/>
              <a:t>devices</a:t>
            </a:r>
            <a:r>
              <a:rPr lang="pt-BR" dirty="0" smtClean="0"/>
              <a:t> </a:t>
            </a:r>
            <a:r>
              <a:rPr lang="pt-BR" dirty="0" err="1" smtClean="0"/>
              <a:t>of</a:t>
            </a:r>
            <a:r>
              <a:rPr lang="pt-BR" dirty="0" smtClean="0"/>
              <a:t> </a:t>
            </a:r>
            <a:r>
              <a:rPr lang="pt-BR" dirty="0" err="1" smtClean="0"/>
              <a:t>control</a:t>
            </a:r>
            <a:r>
              <a:rPr lang="pt-BR" dirty="0" smtClean="0"/>
              <a:t> &gt; </a:t>
            </a:r>
            <a:r>
              <a:rPr lang="pt-BR" dirty="0" err="1" smtClean="0"/>
              <a:t>legitimate</a:t>
            </a:r>
            <a:r>
              <a:rPr lang="pt-BR" dirty="0" smtClean="0"/>
              <a:t> </a:t>
            </a:r>
            <a:r>
              <a:rPr lang="pt-BR" dirty="0" err="1" smtClean="0"/>
              <a:t>ways</a:t>
            </a:r>
            <a:r>
              <a:rPr lang="pt-BR" dirty="0" smtClean="0"/>
              <a:t> </a:t>
            </a:r>
            <a:r>
              <a:rPr lang="pt-BR" dirty="0" err="1" smtClean="0"/>
              <a:t>of</a:t>
            </a:r>
            <a:r>
              <a:rPr lang="pt-BR" dirty="0" smtClean="0"/>
              <a:t> </a:t>
            </a:r>
            <a:r>
              <a:rPr lang="pt-BR" dirty="0" err="1" smtClean="0"/>
              <a:t>reading</a:t>
            </a:r>
            <a:r>
              <a:rPr lang="pt-BR" dirty="0" smtClean="0"/>
              <a:t> </a:t>
            </a:r>
            <a:endParaRPr lang="pt-BR" dirty="0"/>
          </a:p>
        </p:txBody>
      </p:sp>
      <p:sp>
        <p:nvSpPr>
          <p:cNvPr id="4" name="Título 2"/>
          <p:cNvSpPr>
            <a:spLocks noGrp="1"/>
          </p:cNvSpPr>
          <p:nvPr>
            <p:ph type="title"/>
          </p:nvPr>
        </p:nvSpPr>
        <p:spPr/>
        <p:style>
          <a:lnRef idx="0">
            <a:scrgbClr r="0" g="0" b="0"/>
          </a:lnRef>
          <a:fillRef idx="1003">
            <a:schemeClr val="dk2"/>
          </a:fillRef>
          <a:effectRef idx="0">
            <a:scrgbClr r="0" g="0" b="0"/>
          </a:effectRef>
          <a:fontRef idx="major"/>
        </p:style>
        <p:txBody>
          <a:bodyPr/>
          <a:lstStyle/>
          <a:p>
            <a:pPr lvl="0" algn="l"/>
            <a:r>
              <a:rPr lang="pt-BR" sz="3600" b="1" dirty="0" err="1" smtClean="0">
                <a:solidFill>
                  <a:schemeClr val="tx1"/>
                </a:solidFill>
              </a:rPr>
              <a:t>Teachers</a:t>
            </a:r>
            <a:r>
              <a:rPr lang="pt-BR" sz="3600" b="1" dirty="0" smtClean="0">
                <a:solidFill>
                  <a:schemeClr val="tx1"/>
                </a:solidFill>
              </a:rPr>
              <a:t>’ </a:t>
            </a:r>
            <a:r>
              <a:rPr lang="pt-BR" sz="3600" b="1" dirty="0" err="1" smtClean="0">
                <a:solidFill>
                  <a:schemeClr val="tx1"/>
                </a:solidFill>
              </a:rPr>
              <a:t>modes</a:t>
            </a:r>
            <a:r>
              <a:rPr lang="pt-BR" sz="3600" b="1" dirty="0" smtClean="0">
                <a:solidFill>
                  <a:schemeClr val="tx1"/>
                </a:solidFill>
              </a:rPr>
              <a:t> </a:t>
            </a:r>
            <a:r>
              <a:rPr lang="pt-BR" sz="3600" b="1" dirty="0" err="1" smtClean="0">
                <a:solidFill>
                  <a:schemeClr val="tx1"/>
                </a:solidFill>
              </a:rPr>
              <a:t>of</a:t>
            </a:r>
            <a:r>
              <a:rPr lang="pt-BR" sz="3600" b="1" dirty="0" smtClean="0">
                <a:solidFill>
                  <a:schemeClr val="tx1"/>
                </a:solidFill>
              </a:rPr>
              <a:t> </a:t>
            </a:r>
            <a:r>
              <a:rPr lang="pt-BR" sz="3600" b="1" dirty="0" err="1" smtClean="0">
                <a:solidFill>
                  <a:schemeClr val="tx1"/>
                </a:solidFill>
              </a:rPr>
              <a:t>reading</a:t>
            </a:r>
            <a:endParaRPr lang="pt-BR" sz="3600" b="1"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marL="365760" lvl="1">
              <a:buFont typeface="Wingdings" pitchFamily="2" charset="2"/>
              <a:buChar char=""/>
            </a:pPr>
            <a:r>
              <a:rPr lang="pt-BR" dirty="0" err="1" smtClean="0"/>
              <a:t>The</a:t>
            </a:r>
            <a:r>
              <a:rPr lang="pt-BR" dirty="0" smtClean="0"/>
              <a:t> </a:t>
            </a:r>
            <a:r>
              <a:rPr lang="pt-BR" dirty="0" err="1" smtClean="0"/>
              <a:t>teachers</a:t>
            </a:r>
            <a:r>
              <a:rPr lang="pt-BR" dirty="0" smtClean="0"/>
              <a:t> as “</a:t>
            </a:r>
            <a:r>
              <a:rPr lang="pt-BR" dirty="0" err="1" smtClean="0"/>
              <a:t>new</a:t>
            </a:r>
            <a:r>
              <a:rPr lang="pt-BR" dirty="0" smtClean="0"/>
              <a:t> </a:t>
            </a:r>
            <a:r>
              <a:rPr lang="pt-BR" dirty="0" err="1" smtClean="0"/>
              <a:t>readers</a:t>
            </a:r>
            <a:r>
              <a:rPr lang="pt-BR" dirty="0" smtClean="0"/>
              <a:t>” </a:t>
            </a:r>
          </a:p>
          <a:p>
            <a:pPr marL="365760" lvl="1">
              <a:buFont typeface="Wingdings" pitchFamily="2" charset="2"/>
              <a:buChar char=""/>
            </a:pPr>
            <a:r>
              <a:rPr lang="pt-BR" dirty="0" err="1" smtClean="0"/>
              <a:t>The</a:t>
            </a:r>
            <a:r>
              <a:rPr lang="pt-BR" dirty="0" smtClean="0"/>
              <a:t> </a:t>
            </a:r>
            <a:r>
              <a:rPr lang="pt-BR" dirty="0" err="1" smtClean="0"/>
              <a:t>program</a:t>
            </a:r>
            <a:r>
              <a:rPr lang="pt-BR" dirty="0" smtClean="0"/>
              <a:t>  </a:t>
            </a:r>
            <a:r>
              <a:rPr lang="pt-BR" dirty="0" err="1" smtClean="0"/>
              <a:t>and</a:t>
            </a:r>
            <a:r>
              <a:rPr lang="pt-BR" dirty="0" smtClean="0"/>
              <a:t> </a:t>
            </a:r>
            <a:r>
              <a:rPr lang="pt-BR" dirty="0" err="1" smtClean="0"/>
              <a:t>the</a:t>
            </a:r>
            <a:r>
              <a:rPr lang="pt-BR" dirty="0" smtClean="0"/>
              <a:t> use </a:t>
            </a:r>
            <a:r>
              <a:rPr lang="pt-BR" dirty="0" err="1" smtClean="0"/>
              <a:t>of</a:t>
            </a:r>
            <a:r>
              <a:rPr lang="pt-BR" dirty="0" smtClean="0"/>
              <a:t> </a:t>
            </a:r>
            <a:r>
              <a:rPr lang="pt-BR" dirty="0" err="1" smtClean="0"/>
              <a:t>devices</a:t>
            </a:r>
            <a:r>
              <a:rPr lang="pt-BR" dirty="0" smtClean="0"/>
              <a:t> </a:t>
            </a:r>
            <a:r>
              <a:rPr lang="pt-BR" dirty="0" err="1" smtClean="0"/>
              <a:t>of</a:t>
            </a:r>
            <a:r>
              <a:rPr lang="pt-BR" dirty="0" smtClean="0"/>
              <a:t> </a:t>
            </a:r>
            <a:r>
              <a:rPr lang="pt-BR" dirty="0" err="1" smtClean="0"/>
              <a:t>control</a:t>
            </a:r>
            <a:r>
              <a:rPr lang="pt-BR" dirty="0" smtClean="0"/>
              <a:t> to </a:t>
            </a:r>
            <a:r>
              <a:rPr lang="pt-BR" dirty="0" err="1" smtClean="0"/>
              <a:t>legitimate</a:t>
            </a:r>
            <a:r>
              <a:rPr lang="pt-BR" dirty="0" smtClean="0"/>
              <a:t> </a:t>
            </a:r>
            <a:r>
              <a:rPr lang="pt-BR" dirty="0" err="1" smtClean="0"/>
              <a:t>ways</a:t>
            </a:r>
            <a:r>
              <a:rPr lang="pt-BR" dirty="0" smtClean="0"/>
              <a:t> </a:t>
            </a:r>
            <a:r>
              <a:rPr lang="pt-BR" dirty="0" err="1" smtClean="0"/>
              <a:t>of</a:t>
            </a:r>
            <a:r>
              <a:rPr lang="pt-BR" dirty="0" smtClean="0"/>
              <a:t> </a:t>
            </a:r>
            <a:r>
              <a:rPr lang="pt-BR" dirty="0" err="1" smtClean="0"/>
              <a:t>reading</a:t>
            </a:r>
            <a:endParaRPr lang="pt-BR" dirty="0" smtClean="0"/>
          </a:p>
          <a:p>
            <a:pPr marL="365760" lvl="1">
              <a:buFont typeface="Wingdings" pitchFamily="2" charset="2"/>
              <a:buChar char=""/>
            </a:pPr>
            <a:r>
              <a:rPr lang="pt-BR" dirty="0" err="1" smtClean="0"/>
              <a:t>Teachers</a:t>
            </a:r>
            <a:r>
              <a:rPr lang="pt-BR" dirty="0" smtClean="0"/>
              <a:t> search to </a:t>
            </a:r>
            <a:r>
              <a:rPr lang="pt-BR" dirty="0" err="1" smtClean="0"/>
              <a:t>get</a:t>
            </a:r>
            <a:r>
              <a:rPr lang="pt-BR" dirty="0" smtClean="0"/>
              <a:t> </a:t>
            </a:r>
            <a:r>
              <a:rPr lang="pt-BR" dirty="0" err="1" smtClean="0"/>
              <a:t>these</a:t>
            </a:r>
            <a:r>
              <a:rPr lang="pt-BR" dirty="0" smtClean="0"/>
              <a:t> </a:t>
            </a:r>
            <a:r>
              <a:rPr lang="pt-BR" dirty="0" err="1" smtClean="0"/>
              <a:t>ways</a:t>
            </a:r>
            <a:r>
              <a:rPr lang="pt-BR" dirty="0" smtClean="0"/>
              <a:t> </a:t>
            </a:r>
            <a:r>
              <a:rPr lang="pt-BR" dirty="0" err="1" smtClean="0"/>
              <a:t>of</a:t>
            </a:r>
            <a:r>
              <a:rPr lang="pt-BR" dirty="0" smtClean="0"/>
              <a:t> </a:t>
            </a:r>
            <a:r>
              <a:rPr lang="pt-BR" dirty="0" err="1" smtClean="0"/>
              <a:t>reading</a:t>
            </a:r>
            <a:r>
              <a:rPr lang="pt-BR" dirty="0" smtClean="0"/>
              <a:t> to </a:t>
            </a:r>
            <a:r>
              <a:rPr lang="pt-BR" dirty="0" err="1" smtClean="0"/>
              <a:t>became</a:t>
            </a:r>
            <a:r>
              <a:rPr lang="pt-BR" dirty="0" smtClean="0"/>
              <a:t> </a:t>
            </a:r>
            <a:r>
              <a:rPr lang="pt-BR" dirty="0" err="1" smtClean="0"/>
              <a:t>that</a:t>
            </a:r>
            <a:r>
              <a:rPr lang="pt-BR" dirty="0" smtClean="0"/>
              <a:t> ideal </a:t>
            </a:r>
            <a:r>
              <a:rPr lang="pt-BR" dirty="0" err="1" smtClean="0"/>
              <a:t>reader-teacher</a:t>
            </a:r>
            <a:endParaRPr lang="pt-BR" dirty="0" smtClean="0"/>
          </a:p>
          <a:p>
            <a:pPr marL="365760" lvl="1">
              <a:buFont typeface="Wingdings" pitchFamily="2" charset="2"/>
              <a:buChar char=""/>
            </a:pPr>
            <a:r>
              <a:rPr lang="pt-BR" dirty="0" smtClean="0"/>
              <a:t>A </a:t>
            </a:r>
            <a:r>
              <a:rPr lang="pt-BR" dirty="0" err="1" smtClean="0"/>
              <a:t>tension</a:t>
            </a:r>
            <a:r>
              <a:rPr lang="pt-BR" dirty="0" smtClean="0"/>
              <a:t> </a:t>
            </a:r>
            <a:r>
              <a:rPr lang="pt-BR" dirty="0" err="1" smtClean="0"/>
              <a:t>between</a:t>
            </a:r>
            <a:r>
              <a:rPr lang="pt-BR" dirty="0" smtClean="0"/>
              <a:t> </a:t>
            </a:r>
            <a:r>
              <a:rPr lang="pt-BR" dirty="0" err="1" smtClean="0"/>
              <a:t>coertion</a:t>
            </a:r>
            <a:r>
              <a:rPr lang="pt-BR" dirty="0" smtClean="0"/>
              <a:t> </a:t>
            </a:r>
            <a:r>
              <a:rPr lang="pt-BR" dirty="0" err="1" smtClean="0"/>
              <a:t>and</a:t>
            </a:r>
            <a:r>
              <a:rPr lang="pt-BR" dirty="0" smtClean="0"/>
              <a:t> </a:t>
            </a:r>
            <a:r>
              <a:rPr lang="pt-BR" dirty="0" err="1" smtClean="0"/>
              <a:t>freedom</a:t>
            </a:r>
            <a:r>
              <a:rPr lang="pt-BR" dirty="0" smtClean="0"/>
              <a:t>, </a:t>
            </a:r>
            <a:r>
              <a:rPr lang="pt-BR" dirty="0" err="1" smtClean="0"/>
              <a:t>adherence</a:t>
            </a:r>
            <a:r>
              <a:rPr lang="pt-BR" dirty="0" smtClean="0"/>
              <a:t> </a:t>
            </a:r>
            <a:r>
              <a:rPr lang="pt-BR" dirty="0" err="1" smtClean="0"/>
              <a:t>and</a:t>
            </a:r>
            <a:r>
              <a:rPr lang="pt-BR" dirty="0" smtClean="0"/>
              <a:t> </a:t>
            </a:r>
            <a:r>
              <a:rPr lang="pt-BR" dirty="0" err="1" smtClean="0"/>
              <a:t>resistance</a:t>
            </a:r>
            <a:r>
              <a:rPr lang="pt-BR" dirty="0" smtClean="0"/>
              <a:t> &gt; a feeling </a:t>
            </a:r>
            <a:r>
              <a:rPr lang="pt-BR" dirty="0" err="1" smtClean="0"/>
              <a:t>of</a:t>
            </a:r>
            <a:r>
              <a:rPr lang="pt-BR" dirty="0" smtClean="0"/>
              <a:t> </a:t>
            </a:r>
            <a:r>
              <a:rPr lang="pt-BR" dirty="0" err="1" smtClean="0"/>
              <a:t>expropriation</a:t>
            </a:r>
            <a:r>
              <a:rPr lang="pt-BR" dirty="0" smtClean="0"/>
              <a:t> </a:t>
            </a:r>
            <a:r>
              <a:rPr lang="pt-BR" dirty="0" err="1" smtClean="0"/>
              <a:t>of</a:t>
            </a:r>
            <a:r>
              <a:rPr lang="pt-BR" dirty="0" smtClean="0"/>
              <a:t> </a:t>
            </a:r>
            <a:r>
              <a:rPr lang="pt-BR" dirty="0" err="1" smtClean="0"/>
              <a:t>their</a:t>
            </a:r>
            <a:r>
              <a:rPr lang="pt-BR" dirty="0" smtClean="0"/>
              <a:t> </a:t>
            </a:r>
            <a:r>
              <a:rPr lang="pt-BR" dirty="0" err="1" smtClean="0"/>
              <a:t>own</a:t>
            </a:r>
            <a:r>
              <a:rPr lang="pt-BR" dirty="0" smtClean="0"/>
              <a:t> </a:t>
            </a:r>
            <a:r>
              <a:rPr lang="pt-BR" dirty="0" err="1" smtClean="0"/>
              <a:t>gestures</a:t>
            </a:r>
            <a:r>
              <a:rPr lang="pt-BR" dirty="0" smtClean="0"/>
              <a:t>, </a:t>
            </a:r>
            <a:r>
              <a:rPr lang="pt-BR" dirty="0" err="1" smtClean="0"/>
              <a:t>knowledges</a:t>
            </a:r>
            <a:r>
              <a:rPr lang="pt-BR" dirty="0" smtClean="0"/>
              <a:t> </a:t>
            </a:r>
            <a:r>
              <a:rPr lang="pt-BR" dirty="0" err="1" smtClean="0"/>
              <a:t>and</a:t>
            </a:r>
            <a:r>
              <a:rPr lang="pt-BR" dirty="0" smtClean="0"/>
              <a:t> </a:t>
            </a:r>
            <a:r>
              <a:rPr lang="pt-BR" dirty="0" err="1" smtClean="0"/>
              <a:t>professional</a:t>
            </a:r>
            <a:r>
              <a:rPr lang="pt-BR" dirty="0" smtClean="0"/>
              <a:t> </a:t>
            </a:r>
            <a:r>
              <a:rPr lang="pt-BR" dirty="0" err="1" smtClean="0"/>
              <a:t>practices</a:t>
            </a:r>
            <a:r>
              <a:rPr lang="pt-BR" dirty="0" smtClean="0"/>
              <a:t>  </a:t>
            </a:r>
          </a:p>
          <a:p>
            <a:pPr marL="365760" lvl="1">
              <a:buFont typeface="Wingdings" pitchFamily="2" charset="2"/>
              <a:buChar char=""/>
            </a:pPr>
            <a:r>
              <a:rPr lang="pt-BR" dirty="0" err="1" smtClean="0"/>
              <a:t>The</a:t>
            </a:r>
            <a:r>
              <a:rPr lang="pt-BR" dirty="0" smtClean="0"/>
              <a:t> </a:t>
            </a:r>
            <a:r>
              <a:rPr lang="pt-BR" dirty="0" err="1" smtClean="0"/>
              <a:t>knowledges</a:t>
            </a:r>
            <a:r>
              <a:rPr lang="pt-BR" dirty="0" smtClean="0"/>
              <a:t> </a:t>
            </a:r>
            <a:r>
              <a:rPr lang="pt-BR" i="1" dirty="0" err="1" smtClean="0"/>
              <a:t>about</a:t>
            </a:r>
            <a:r>
              <a:rPr lang="pt-BR" dirty="0" smtClean="0"/>
              <a:t> </a:t>
            </a:r>
            <a:r>
              <a:rPr lang="pt-BR" dirty="0" err="1" smtClean="0"/>
              <a:t>teaching</a:t>
            </a:r>
            <a:r>
              <a:rPr lang="pt-BR" dirty="0" smtClean="0"/>
              <a:t>  X </a:t>
            </a:r>
            <a:r>
              <a:rPr lang="pt-BR" dirty="0" err="1" smtClean="0"/>
              <a:t>knowledges</a:t>
            </a:r>
            <a:r>
              <a:rPr lang="pt-BR" dirty="0" smtClean="0"/>
              <a:t> </a:t>
            </a:r>
            <a:r>
              <a:rPr lang="pt-BR" i="1" dirty="0" smtClean="0"/>
              <a:t>for </a:t>
            </a:r>
            <a:r>
              <a:rPr lang="pt-BR" dirty="0" err="1" smtClean="0"/>
              <a:t>the</a:t>
            </a:r>
            <a:r>
              <a:rPr lang="pt-BR" dirty="0" smtClean="0"/>
              <a:t> </a:t>
            </a:r>
            <a:r>
              <a:rPr lang="pt-BR" dirty="0" err="1" smtClean="0"/>
              <a:t>teaching</a:t>
            </a:r>
            <a:endParaRPr lang="pt-BR" dirty="0" smtClean="0"/>
          </a:p>
          <a:p>
            <a:pPr marL="365760" lvl="1">
              <a:buFont typeface="Wingdings" pitchFamily="2" charset="2"/>
              <a:buChar char=""/>
            </a:pPr>
            <a:endParaRPr lang="pt-BR" dirty="0" smtClean="0"/>
          </a:p>
          <a:p>
            <a:endParaRPr lang="pt-BR" dirty="0"/>
          </a:p>
        </p:txBody>
      </p:sp>
      <p:sp>
        <p:nvSpPr>
          <p:cNvPr id="4" name="Título 2"/>
          <p:cNvSpPr>
            <a:spLocks noGrp="1"/>
          </p:cNvSpPr>
          <p:nvPr>
            <p:ph type="title"/>
          </p:nvPr>
        </p:nvSpPr>
        <p:spPr/>
        <p:style>
          <a:lnRef idx="0">
            <a:scrgbClr r="0" g="0" b="0"/>
          </a:lnRef>
          <a:fillRef idx="1003">
            <a:schemeClr val="dk2"/>
          </a:fillRef>
          <a:effectRef idx="0">
            <a:scrgbClr r="0" g="0" b="0"/>
          </a:effectRef>
          <a:fontRef idx="major"/>
        </p:style>
        <p:txBody>
          <a:bodyPr/>
          <a:lstStyle/>
          <a:p>
            <a:pPr lvl="0" algn="l"/>
            <a:r>
              <a:rPr lang="pt-BR" sz="4000" dirty="0" smtClean="0">
                <a:solidFill>
                  <a:schemeClr val="tx1"/>
                </a:solidFill>
                <a:latin typeface="Berlin Sans FB" pitchFamily="34" charset="0"/>
              </a:rPr>
              <a:t/>
            </a:r>
            <a:br>
              <a:rPr lang="pt-BR" sz="4000" dirty="0" smtClean="0">
                <a:solidFill>
                  <a:schemeClr val="tx1"/>
                </a:solidFill>
                <a:latin typeface="Berlin Sans FB" pitchFamily="34" charset="0"/>
              </a:rPr>
            </a:br>
            <a:r>
              <a:rPr lang="pt-BR" sz="4000" b="1" dirty="0" smtClean="0">
                <a:solidFill>
                  <a:schemeClr val="tx1"/>
                </a:solidFill>
              </a:rPr>
              <a:t>A </a:t>
            </a:r>
            <a:r>
              <a:rPr lang="pt-BR" sz="4000" b="1" dirty="0" err="1" smtClean="0">
                <a:solidFill>
                  <a:schemeClr val="tx1"/>
                </a:solidFill>
              </a:rPr>
              <a:t>symbolic</a:t>
            </a:r>
            <a:r>
              <a:rPr lang="pt-BR" sz="4000" b="1" dirty="0" smtClean="0">
                <a:solidFill>
                  <a:schemeClr val="tx1"/>
                </a:solidFill>
              </a:rPr>
              <a:t> </a:t>
            </a:r>
            <a:r>
              <a:rPr lang="pt-BR" sz="4000" b="1" dirty="0" err="1" smtClean="0">
                <a:solidFill>
                  <a:schemeClr val="tx1"/>
                </a:solidFill>
              </a:rPr>
              <a:t>violence</a:t>
            </a:r>
            <a:r>
              <a:rPr lang="pt-BR" sz="4000" dirty="0" smtClean="0">
                <a:solidFill>
                  <a:schemeClr val="tx1"/>
                </a:solidFill>
                <a:latin typeface="Berlin Sans FB" pitchFamily="34" charset="0"/>
              </a:rPr>
              <a:t/>
            </a:r>
            <a:br>
              <a:rPr lang="pt-BR" sz="4000" dirty="0" smtClean="0">
                <a:solidFill>
                  <a:schemeClr val="tx1"/>
                </a:solidFill>
                <a:latin typeface="Berlin Sans FB" pitchFamily="34" charset="0"/>
              </a:rPr>
            </a:br>
            <a:r>
              <a:rPr lang="pt-BR" sz="4800" dirty="0" smtClean="0">
                <a:solidFill>
                  <a:schemeClr val="tx1"/>
                </a:solidFill>
                <a:latin typeface="Berlin Sans FB" pitchFamily="34" charset="0"/>
              </a:rPr>
              <a:t>  </a:t>
            </a:r>
            <a:endParaRPr lang="pt-BR" sz="4800" dirty="0">
              <a:solidFill>
                <a:schemeClr val="tx1"/>
              </a:solidFill>
              <a:latin typeface="Berlin Sans FB"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a:bodyPr>
          <a:lstStyle/>
          <a:p>
            <a:r>
              <a:rPr lang="pt-BR" dirty="0" err="1" smtClean="0"/>
              <a:t>Observation</a:t>
            </a:r>
            <a:r>
              <a:rPr lang="pt-BR" dirty="0" smtClean="0"/>
              <a:t> </a:t>
            </a:r>
            <a:r>
              <a:rPr lang="pt-BR" dirty="0" err="1" smtClean="0"/>
              <a:t>of</a:t>
            </a:r>
            <a:r>
              <a:rPr lang="pt-BR" dirty="0" smtClean="0"/>
              <a:t> 8 </a:t>
            </a:r>
            <a:r>
              <a:rPr lang="pt-BR" dirty="0" err="1" smtClean="0"/>
              <a:t>teachers</a:t>
            </a:r>
            <a:r>
              <a:rPr lang="pt-BR" dirty="0" smtClean="0"/>
              <a:t> </a:t>
            </a:r>
            <a:r>
              <a:rPr lang="pt-BR" dirty="0" err="1" smtClean="0"/>
              <a:t>that</a:t>
            </a:r>
            <a:r>
              <a:rPr lang="pt-BR" dirty="0" smtClean="0"/>
              <a:t> </a:t>
            </a:r>
            <a:r>
              <a:rPr lang="pt-BR" dirty="0" err="1" smtClean="0"/>
              <a:t>had</a:t>
            </a:r>
            <a:r>
              <a:rPr lang="pt-BR" dirty="0" smtClean="0"/>
              <a:t> </a:t>
            </a:r>
            <a:r>
              <a:rPr lang="pt-BR" dirty="0" err="1" smtClean="0"/>
              <a:t>finished</a:t>
            </a:r>
            <a:r>
              <a:rPr lang="pt-BR" dirty="0" smtClean="0"/>
              <a:t> </a:t>
            </a:r>
            <a:r>
              <a:rPr lang="pt-BR" dirty="0" err="1" smtClean="0"/>
              <a:t>the</a:t>
            </a:r>
            <a:r>
              <a:rPr lang="pt-BR" dirty="0" smtClean="0"/>
              <a:t> </a:t>
            </a:r>
            <a:r>
              <a:rPr lang="pt-BR" dirty="0" err="1" smtClean="0"/>
              <a:t>program</a:t>
            </a:r>
            <a:endParaRPr lang="pt-BR" dirty="0" smtClean="0"/>
          </a:p>
          <a:p>
            <a:r>
              <a:rPr lang="pt-BR" dirty="0" err="1" smtClean="0"/>
              <a:t>Objectives</a:t>
            </a:r>
            <a:r>
              <a:rPr lang="pt-BR" dirty="0" smtClean="0"/>
              <a:t>: </a:t>
            </a:r>
          </a:p>
          <a:p>
            <a:pPr lvl="1"/>
            <a:r>
              <a:rPr lang="pt-BR" dirty="0" smtClean="0"/>
              <a:t>to </a:t>
            </a:r>
            <a:r>
              <a:rPr lang="en-US" dirty="0" err="1" smtClean="0"/>
              <a:t>problematize</a:t>
            </a:r>
            <a:r>
              <a:rPr lang="en-US" dirty="0" smtClean="0"/>
              <a:t> the guarantee of rights of learning to read and write to the pupils from public schools, which belong largely to the underprivileged segments of the population</a:t>
            </a:r>
          </a:p>
          <a:p>
            <a:pPr lvl="1"/>
            <a:r>
              <a:rPr lang="en-US" dirty="0" smtClean="0"/>
              <a:t>to identify possible effects of that program upon their teaching practices </a:t>
            </a:r>
          </a:p>
          <a:p>
            <a:r>
              <a:rPr lang="en-US" dirty="0" smtClean="0"/>
              <a:t>Starting point: the didactic material offered by the program, that had a strong constructivist tone in opposition to traditional conceptions. </a:t>
            </a:r>
          </a:p>
          <a:p>
            <a:endParaRPr lang="pt-BR" dirty="0"/>
          </a:p>
        </p:txBody>
      </p:sp>
      <p:sp>
        <p:nvSpPr>
          <p:cNvPr id="4" name="Título 2"/>
          <p:cNvSpPr>
            <a:spLocks noGrp="1"/>
          </p:cNvSpPr>
          <p:nvPr>
            <p:ph type="title"/>
          </p:nvPr>
        </p:nvSpPr>
        <p:spPr/>
        <p:style>
          <a:lnRef idx="0">
            <a:scrgbClr r="0" g="0" b="0"/>
          </a:lnRef>
          <a:fillRef idx="1003">
            <a:schemeClr val="dk2"/>
          </a:fillRef>
          <a:effectRef idx="0">
            <a:scrgbClr r="0" g="0" b="0"/>
          </a:effectRef>
          <a:fontRef idx="major"/>
        </p:style>
        <p:txBody>
          <a:bodyPr/>
          <a:lstStyle/>
          <a:p>
            <a:pPr lvl="0" algn="l"/>
            <a:r>
              <a:rPr lang="pt-BR" sz="4000" b="1" dirty="0" err="1" smtClean="0">
                <a:solidFill>
                  <a:schemeClr val="tx1"/>
                </a:solidFill>
              </a:rPr>
              <a:t>After</a:t>
            </a:r>
            <a:r>
              <a:rPr lang="pt-BR" sz="4000" b="1" dirty="0" smtClean="0">
                <a:solidFill>
                  <a:schemeClr val="tx1"/>
                </a:solidFill>
              </a:rPr>
              <a:t> </a:t>
            </a:r>
            <a:r>
              <a:rPr lang="pt-BR" sz="4000" b="1" dirty="0" err="1" smtClean="0">
                <a:solidFill>
                  <a:schemeClr val="tx1"/>
                </a:solidFill>
              </a:rPr>
              <a:t>the</a:t>
            </a:r>
            <a:r>
              <a:rPr lang="pt-BR" sz="4000" b="1" dirty="0" smtClean="0">
                <a:solidFill>
                  <a:schemeClr val="tx1"/>
                </a:solidFill>
              </a:rPr>
              <a:t> </a:t>
            </a:r>
            <a:r>
              <a:rPr lang="pt-BR" sz="4000" b="1" dirty="0" err="1" smtClean="0">
                <a:solidFill>
                  <a:schemeClr val="tx1"/>
                </a:solidFill>
              </a:rPr>
              <a:t>course</a:t>
            </a:r>
            <a:r>
              <a:rPr lang="pt-BR" sz="4000" b="1" dirty="0" smtClean="0">
                <a:solidFill>
                  <a:schemeClr val="tx1"/>
                </a:solidFill>
              </a:rPr>
              <a:t>, </a:t>
            </a:r>
            <a:r>
              <a:rPr lang="pt-BR" sz="4000" b="1" dirty="0" err="1" smtClean="0">
                <a:solidFill>
                  <a:schemeClr val="tx1"/>
                </a:solidFill>
              </a:rPr>
              <a:t>what</a:t>
            </a:r>
            <a:r>
              <a:rPr lang="pt-BR" sz="4000" b="1" dirty="0" smtClean="0">
                <a:solidFill>
                  <a:schemeClr val="tx1"/>
                </a:solidFill>
              </a:rPr>
              <a:t> </a:t>
            </a:r>
            <a:r>
              <a:rPr lang="pt-BR" sz="4000" b="1" dirty="0" err="1" smtClean="0">
                <a:solidFill>
                  <a:schemeClr val="tx1"/>
                </a:solidFill>
              </a:rPr>
              <a:t>has</a:t>
            </a:r>
            <a:r>
              <a:rPr lang="pt-BR" sz="4000" b="1" dirty="0" smtClean="0">
                <a:solidFill>
                  <a:schemeClr val="tx1"/>
                </a:solidFill>
              </a:rPr>
              <a:t> </a:t>
            </a:r>
            <a:r>
              <a:rPr lang="pt-BR" sz="4000" b="1" dirty="0" err="1" smtClean="0">
                <a:solidFill>
                  <a:schemeClr val="tx1"/>
                </a:solidFill>
              </a:rPr>
              <a:t>remained</a:t>
            </a:r>
            <a:r>
              <a:rPr lang="pt-BR" sz="4000" b="1" dirty="0" smtClean="0">
                <a:solidFill>
                  <a:schemeClr val="tx1"/>
                </a:solidFill>
              </a:rPr>
              <a:t>? </a:t>
            </a:r>
            <a:endParaRPr lang="pt-BR" sz="4000" b="1" dirty="0">
              <a:solidFill>
                <a:schemeClr val="tx1"/>
              </a:solidFill>
            </a:endParaRPr>
          </a:p>
        </p:txBody>
      </p:sp>
    </p:spTree>
    <p:extLst>
      <p:ext uri="{BB962C8B-B14F-4D97-AF65-F5344CB8AC3E}">
        <p14:creationId xmlns:p14="http://schemas.microsoft.com/office/powerpoint/2010/main" val="1000339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lnSpcReduction="10000"/>
          </a:bodyPr>
          <a:lstStyle/>
          <a:p>
            <a:r>
              <a:rPr lang="pt-BR" dirty="0" err="1" smtClean="0"/>
              <a:t>The</a:t>
            </a:r>
            <a:r>
              <a:rPr lang="pt-BR" dirty="0" smtClean="0"/>
              <a:t> 4 </a:t>
            </a:r>
            <a:r>
              <a:rPr lang="pt-BR" dirty="0" err="1" smtClean="0"/>
              <a:t>teachers</a:t>
            </a:r>
            <a:r>
              <a:rPr lang="pt-BR" dirty="0" smtClean="0"/>
              <a:t> </a:t>
            </a:r>
            <a:r>
              <a:rPr lang="pt-BR" dirty="0" err="1" smtClean="0"/>
              <a:t>of</a:t>
            </a:r>
            <a:r>
              <a:rPr lang="pt-BR" dirty="0" smtClean="0"/>
              <a:t> 1st </a:t>
            </a:r>
            <a:r>
              <a:rPr lang="pt-BR" dirty="0" err="1" smtClean="0"/>
              <a:t>and</a:t>
            </a:r>
            <a:r>
              <a:rPr lang="pt-BR" dirty="0" smtClean="0"/>
              <a:t> </a:t>
            </a:r>
            <a:r>
              <a:rPr lang="pt-BR" dirty="0" err="1" smtClean="0"/>
              <a:t>second</a:t>
            </a:r>
            <a:r>
              <a:rPr lang="pt-BR" dirty="0" smtClean="0"/>
              <a:t> grade </a:t>
            </a:r>
            <a:r>
              <a:rPr lang="en-US" dirty="0" smtClean="0"/>
              <a:t>demonstrated knowledge of the reading hypotheses formulated by </a:t>
            </a:r>
            <a:r>
              <a:rPr lang="en-US" dirty="0" err="1" smtClean="0"/>
              <a:t>Emília</a:t>
            </a:r>
            <a:r>
              <a:rPr lang="en-US" dirty="0" smtClean="0"/>
              <a:t> </a:t>
            </a:r>
            <a:r>
              <a:rPr lang="en-US" dirty="0" err="1" smtClean="0"/>
              <a:t>Ferreiro</a:t>
            </a:r>
            <a:r>
              <a:rPr lang="en-US" dirty="0" smtClean="0"/>
              <a:t>. But, </a:t>
            </a:r>
          </a:p>
          <a:p>
            <a:r>
              <a:rPr lang="en-US" dirty="0" smtClean="0"/>
              <a:t>They still used exercises from the old syllabic method, with three of them using children's limericks and songs as a literacy resource</a:t>
            </a:r>
            <a:r>
              <a:rPr lang="pt-BR" dirty="0" smtClean="0"/>
              <a:t> </a:t>
            </a:r>
          </a:p>
          <a:p>
            <a:r>
              <a:rPr lang="en-US" dirty="0" smtClean="0"/>
              <a:t>Reading almost always linked to the writing, focusing on deciphering the code, just with the purpose of forming the literary reader still in his/her childhood away from the classrooms.</a:t>
            </a:r>
            <a:endParaRPr lang="pt-BR" dirty="0" smtClean="0"/>
          </a:p>
          <a:p>
            <a:endParaRPr lang="pt-BR" dirty="0"/>
          </a:p>
        </p:txBody>
      </p:sp>
      <p:sp>
        <p:nvSpPr>
          <p:cNvPr id="4" name="Título 2"/>
          <p:cNvSpPr>
            <a:spLocks noGrp="1"/>
          </p:cNvSpPr>
          <p:nvPr>
            <p:ph type="title"/>
          </p:nvPr>
        </p:nvSpPr>
        <p:spPr/>
        <p:style>
          <a:lnRef idx="0">
            <a:scrgbClr r="0" g="0" b="0"/>
          </a:lnRef>
          <a:fillRef idx="1003">
            <a:schemeClr val="dk2"/>
          </a:fillRef>
          <a:effectRef idx="0">
            <a:scrgbClr r="0" g="0" b="0"/>
          </a:effectRef>
          <a:fontRef idx="major"/>
        </p:style>
        <p:txBody>
          <a:bodyPr/>
          <a:lstStyle/>
          <a:p>
            <a:pPr lvl="0" algn="l"/>
            <a:r>
              <a:rPr lang="pt-BR" sz="4000" dirty="0" smtClean="0">
                <a:solidFill>
                  <a:schemeClr val="tx1"/>
                </a:solidFill>
                <a:latin typeface="Berlin Sans FB" pitchFamily="34" charset="0"/>
              </a:rPr>
              <a:t/>
            </a:r>
            <a:br>
              <a:rPr lang="pt-BR" sz="4000" dirty="0" smtClean="0">
                <a:solidFill>
                  <a:schemeClr val="tx1"/>
                </a:solidFill>
                <a:latin typeface="Berlin Sans FB" pitchFamily="34" charset="0"/>
              </a:rPr>
            </a:br>
            <a:r>
              <a:rPr lang="pt-BR" sz="3600" b="1" dirty="0" err="1" smtClean="0">
                <a:solidFill>
                  <a:schemeClr val="tx1"/>
                </a:solidFill>
              </a:rPr>
              <a:t>Theoretical</a:t>
            </a:r>
            <a:r>
              <a:rPr lang="pt-BR" sz="3600" b="1" dirty="0" smtClean="0">
                <a:solidFill>
                  <a:schemeClr val="tx1"/>
                </a:solidFill>
              </a:rPr>
              <a:t> </a:t>
            </a:r>
            <a:r>
              <a:rPr lang="pt-BR" sz="3600" b="1" dirty="0" err="1" smtClean="0">
                <a:solidFill>
                  <a:schemeClr val="tx1"/>
                </a:solidFill>
              </a:rPr>
              <a:t>knowledge</a:t>
            </a:r>
            <a:r>
              <a:rPr lang="pt-BR" sz="3600" b="1" dirty="0" smtClean="0">
                <a:solidFill>
                  <a:schemeClr val="tx1"/>
                </a:solidFill>
              </a:rPr>
              <a:t> X </a:t>
            </a:r>
            <a:r>
              <a:rPr lang="pt-BR" sz="3600" b="1" dirty="0" err="1" smtClean="0">
                <a:solidFill>
                  <a:schemeClr val="tx1"/>
                </a:solidFill>
              </a:rPr>
              <a:t>practice</a:t>
            </a:r>
            <a:r>
              <a:rPr lang="pt-BR" sz="3600" b="1" dirty="0" smtClean="0">
                <a:solidFill>
                  <a:schemeClr val="tx1"/>
                </a:solidFill>
              </a:rPr>
              <a:t>  </a:t>
            </a:r>
            <a:r>
              <a:rPr lang="pt-BR" sz="4000" dirty="0" smtClean="0">
                <a:solidFill>
                  <a:schemeClr val="tx1"/>
                </a:solidFill>
                <a:latin typeface="Berlin Sans FB" pitchFamily="34" charset="0"/>
              </a:rPr>
              <a:t/>
            </a:r>
            <a:br>
              <a:rPr lang="pt-BR" sz="4000" dirty="0" smtClean="0">
                <a:solidFill>
                  <a:schemeClr val="tx1"/>
                </a:solidFill>
                <a:latin typeface="Berlin Sans FB" pitchFamily="34" charset="0"/>
              </a:rPr>
            </a:br>
            <a:r>
              <a:rPr lang="pt-BR" sz="4800" dirty="0" smtClean="0">
                <a:solidFill>
                  <a:schemeClr val="tx1"/>
                </a:solidFill>
                <a:latin typeface="Berlin Sans FB" pitchFamily="34" charset="0"/>
              </a:rPr>
              <a:t> </a:t>
            </a:r>
            <a:endParaRPr lang="pt-BR" sz="4800" dirty="0">
              <a:solidFill>
                <a:schemeClr val="tx1"/>
              </a:solidFill>
              <a:latin typeface="Berlin Sans FB" pitchFamily="34" charset="0"/>
            </a:endParaRPr>
          </a:p>
        </p:txBody>
      </p:sp>
    </p:spTree>
    <p:extLst>
      <p:ext uri="{BB962C8B-B14F-4D97-AF65-F5344CB8AC3E}">
        <p14:creationId xmlns:p14="http://schemas.microsoft.com/office/powerpoint/2010/main" val="456392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r>
              <a:rPr lang="pt-BR" dirty="0" err="1" smtClean="0"/>
              <a:t>The</a:t>
            </a:r>
            <a:r>
              <a:rPr lang="pt-BR" dirty="0" smtClean="0"/>
              <a:t> </a:t>
            </a:r>
            <a:r>
              <a:rPr lang="pt-BR" dirty="0" err="1" smtClean="0"/>
              <a:t>practices</a:t>
            </a:r>
            <a:r>
              <a:rPr lang="pt-BR" dirty="0" smtClean="0"/>
              <a:t> </a:t>
            </a:r>
            <a:r>
              <a:rPr lang="pt-BR" dirty="0" err="1" smtClean="0"/>
              <a:t>of</a:t>
            </a:r>
            <a:r>
              <a:rPr lang="pt-BR" dirty="0" smtClean="0"/>
              <a:t> </a:t>
            </a:r>
            <a:r>
              <a:rPr lang="pt-BR" dirty="0" err="1" smtClean="0"/>
              <a:t>the</a:t>
            </a:r>
            <a:r>
              <a:rPr lang="pt-BR" dirty="0" smtClean="0"/>
              <a:t> 4 </a:t>
            </a:r>
            <a:r>
              <a:rPr lang="pt-BR" dirty="0" err="1" smtClean="0"/>
              <a:t>teachers</a:t>
            </a:r>
            <a:r>
              <a:rPr lang="pt-BR" dirty="0" smtClean="0"/>
              <a:t> </a:t>
            </a:r>
            <a:r>
              <a:rPr lang="pt-BR" dirty="0" err="1" smtClean="0"/>
              <a:t>of</a:t>
            </a:r>
            <a:r>
              <a:rPr lang="pt-BR" dirty="0" smtClean="0"/>
              <a:t> 3rd </a:t>
            </a:r>
            <a:r>
              <a:rPr lang="pt-BR" dirty="0" err="1" smtClean="0"/>
              <a:t>and</a:t>
            </a:r>
            <a:r>
              <a:rPr lang="pt-BR" dirty="0" smtClean="0"/>
              <a:t> 4th grade: </a:t>
            </a:r>
          </a:p>
          <a:p>
            <a:r>
              <a:rPr lang="en-US" dirty="0" smtClean="0"/>
              <a:t>Emphasis on grammar; particular concern with the names of linguistic phenomena</a:t>
            </a:r>
          </a:p>
          <a:p>
            <a:r>
              <a:rPr lang="en-US" dirty="0" smtClean="0"/>
              <a:t>Few activities of production of texts by the students; no rewriting and revision; attention is to correcting spelling only.</a:t>
            </a:r>
            <a:r>
              <a:rPr lang="pt-BR" dirty="0" smtClean="0"/>
              <a:t> </a:t>
            </a:r>
          </a:p>
          <a:p>
            <a:r>
              <a:rPr lang="en-US" dirty="0" smtClean="0"/>
              <a:t>One teacher alternated between reading aloud, done by herself, and autonomous readings of texts freely chosen by the pupils.</a:t>
            </a:r>
            <a:endParaRPr lang="pt-BR" dirty="0"/>
          </a:p>
        </p:txBody>
      </p:sp>
      <p:sp>
        <p:nvSpPr>
          <p:cNvPr id="4" name="Título 2"/>
          <p:cNvSpPr>
            <a:spLocks noGrp="1"/>
          </p:cNvSpPr>
          <p:nvPr>
            <p:ph type="title"/>
          </p:nvPr>
        </p:nvSpPr>
        <p:spPr/>
        <p:style>
          <a:lnRef idx="0">
            <a:scrgbClr r="0" g="0" b="0"/>
          </a:lnRef>
          <a:fillRef idx="1003">
            <a:schemeClr val="dk2"/>
          </a:fillRef>
          <a:effectRef idx="0">
            <a:scrgbClr r="0" g="0" b="0"/>
          </a:effectRef>
          <a:fontRef idx="major"/>
        </p:style>
        <p:txBody>
          <a:bodyPr/>
          <a:lstStyle/>
          <a:p>
            <a:pPr lvl="0" algn="l"/>
            <a:r>
              <a:rPr lang="pt-BR" sz="4000" b="1" dirty="0" smtClean="0">
                <a:solidFill>
                  <a:schemeClr val="tx1"/>
                </a:solidFill>
              </a:rPr>
              <a:t/>
            </a:r>
            <a:br>
              <a:rPr lang="pt-BR" sz="4000" b="1" dirty="0" smtClean="0">
                <a:solidFill>
                  <a:schemeClr val="tx1"/>
                </a:solidFill>
              </a:rPr>
            </a:br>
            <a:r>
              <a:rPr lang="pt-BR" sz="3600" b="1" dirty="0" err="1" smtClean="0">
                <a:solidFill>
                  <a:schemeClr val="tx1"/>
                </a:solidFill>
              </a:rPr>
              <a:t>Theoretical</a:t>
            </a:r>
            <a:r>
              <a:rPr lang="pt-BR" sz="3600" b="1" dirty="0" smtClean="0">
                <a:solidFill>
                  <a:schemeClr val="tx1"/>
                </a:solidFill>
              </a:rPr>
              <a:t> </a:t>
            </a:r>
            <a:r>
              <a:rPr lang="pt-BR" sz="3600" b="1" dirty="0" err="1" smtClean="0">
                <a:solidFill>
                  <a:schemeClr val="tx1"/>
                </a:solidFill>
              </a:rPr>
              <a:t>knowledge</a:t>
            </a:r>
            <a:r>
              <a:rPr lang="pt-BR" sz="3600" b="1" dirty="0" smtClean="0">
                <a:solidFill>
                  <a:schemeClr val="tx1"/>
                </a:solidFill>
              </a:rPr>
              <a:t> X </a:t>
            </a:r>
            <a:r>
              <a:rPr lang="pt-BR" sz="3600" b="1" dirty="0" err="1" smtClean="0">
                <a:solidFill>
                  <a:schemeClr val="tx1"/>
                </a:solidFill>
              </a:rPr>
              <a:t>practice</a:t>
            </a:r>
            <a:r>
              <a:rPr lang="pt-BR" sz="3600" b="1" dirty="0" smtClean="0">
                <a:solidFill>
                  <a:schemeClr val="tx1"/>
                </a:solidFill>
              </a:rPr>
              <a:t>  </a:t>
            </a:r>
            <a:r>
              <a:rPr lang="pt-BR" sz="3600" dirty="0" smtClean="0">
                <a:solidFill>
                  <a:schemeClr val="tx1"/>
                </a:solidFill>
                <a:latin typeface="Berlin Sans FB" pitchFamily="34" charset="0"/>
              </a:rPr>
              <a:t/>
            </a:r>
            <a:br>
              <a:rPr lang="pt-BR" sz="3600" dirty="0" smtClean="0">
                <a:solidFill>
                  <a:schemeClr val="tx1"/>
                </a:solidFill>
                <a:latin typeface="Berlin Sans FB" pitchFamily="34" charset="0"/>
              </a:rPr>
            </a:br>
            <a:r>
              <a:rPr lang="pt-BR" sz="3600" dirty="0" smtClean="0">
                <a:solidFill>
                  <a:schemeClr val="tx1"/>
                </a:solidFill>
                <a:latin typeface="Berlin Sans FB" pitchFamily="34" charset="0"/>
              </a:rPr>
              <a:t> </a:t>
            </a:r>
            <a:endParaRPr lang="pt-BR" sz="3600" dirty="0">
              <a:solidFill>
                <a:schemeClr val="tx1"/>
              </a:solidFill>
              <a:latin typeface="Berlin Sans FB" pitchFamily="34" charset="0"/>
            </a:endParaRPr>
          </a:p>
        </p:txBody>
      </p:sp>
    </p:spTree>
    <p:extLst>
      <p:ext uri="{BB962C8B-B14F-4D97-AF65-F5344CB8AC3E}">
        <p14:creationId xmlns:p14="http://schemas.microsoft.com/office/powerpoint/2010/main" val="2613050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endParaRPr lang="en-US" dirty="0" smtClean="0"/>
          </a:p>
          <a:p>
            <a:r>
              <a:rPr lang="en-US" dirty="0" smtClean="0"/>
              <a:t>Two out of the eight teachers observed seem to offer to their pupils learning opportunities that would warrant their right to read and write proficiently</a:t>
            </a:r>
          </a:p>
          <a:p>
            <a:pPr>
              <a:buNone/>
            </a:pPr>
            <a:endParaRPr lang="en-US" dirty="0" smtClean="0"/>
          </a:p>
          <a:p>
            <a:r>
              <a:rPr lang="en-US" dirty="0" smtClean="0"/>
              <a:t>Few of them left behind their methodological beliefs, as indeed seems to be the case generally in the teaching profession.</a:t>
            </a:r>
          </a:p>
          <a:p>
            <a:endParaRPr lang="pt-BR" dirty="0" smtClean="0"/>
          </a:p>
          <a:p>
            <a:endParaRPr lang="pt-BR" dirty="0"/>
          </a:p>
        </p:txBody>
      </p:sp>
      <p:sp>
        <p:nvSpPr>
          <p:cNvPr id="4" name="Título 2"/>
          <p:cNvSpPr>
            <a:spLocks noGrp="1"/>
          </p:cNvSpPr>
          <p:nvPr>
            <p:ph type="title"/>
          </p:nvPr>
        </p:nvSpPr>
        <p:spPr/>
        <p:style>
          <a:lnRef idx="0">
            <a:scrgbClr r="0" g="0" b="0"/>
          </a:lnRef>
          <a:fillRef idx="1003">
            <a:schemeClr val="dk2"/>
          </a:fillRef>
          <a:effectRef idx="0">
            <a:scrgbClr r="0" g="0" b="0"/>
          </a:effectRef>
          <a:fontRef idx="major"/>
        </p:style>
        <p:txBody>
          <a:bodyPr/>
          <a:lstStyle/>
          <a:p>
            <a:pPr lvl="0" algn="l"/>
            <a:r>
              <a:rPr lang="en-US" sz="3600" b="1" dirty="0" smtClean="0">
                <a:solidFill>
                  <a:schemeClr val="tx1"/>
                </a:solidFill>
              </a:rPr>
              <a:t>In sum … </a:t>
            </a:r>
            <a:endParaRPr lang="en-US" sz="3600" b="1" dirty="0">
              <a:solidFill>
                <a:schemeClr val="tx1"/>
              </a:solidFill>
            </a:endParaRPr>
          </a:p>
        </p:txBody>
      </p:sp>
    </p:spTree>
    <p:extLst>
      <p:ext uri="{BB962C8B-B14F-4D97-AF65-F5344CB8AC3E}">
        <p14:creationId xmlns:p14="http://schemas.microsoft.com/office/powerpoint/2010/main" val="2335796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lnSpcReduction="10000"/>
          </a:bodyPr>
          <a:lstStyle/>
          <a:p>
            <a:r>
              <a:rPr lang="en-US" dirty="0" smtClean="0"/>
              <a:t>The gaps and deficiencies in reading and writing accumulated during the schooling. </a:t>
            </a:r>
          </a:p>
          <a:p>
            <a:r>
              <a:rPr lang="en-US" dirty="0" smtClean="0"/>
              <a:t>Now, the lack of favorable conditions of working to  encourage the teachers for re-creating pedagogical practices  </a:t>
            </a:r>
          </a:p>
          <a:p>
            <a:r>
              <a:rPr lang="en-US" dirty="0" smtClean="0"/>
              <a:t>Lack the confidence to teachers strengthen their professional </a:t>
            </a:r>
            <a:r>
              <a:rPr lang="en-US" i="1" dirty="0" err="1" smtClean="0"/>
              <a:t>habitus</a:t>
            </a:r>
            <a:r>
              <a:rPr lang="en-US" dirty="0" smtClean="0"/>
              <a:t>. </a:t>
            </a:r>
            <a:endParaRPr lang="pt-BR" dirty="0" smtClean="0"/>
          </a:p>
          <a:p>
            <a:r>
              <a:rPr lang="en-US" dirty="0" smtClean="0"/>
              <a:t>Lastly, it became apparent that the </a:t>
            </a:r>
            <a:r>
              <a:rPr lang="en-US" i="1" dirty="0" smtClean="0"/>
              <a:t>reading </a:t>
            </a:r>
            <a:r>
              <a:rPr lang="en-US" i="1" dirty="0" err="1" smtClean="0"/>
              <a:t>habitus</a:t>
            </a:r>
            <a:r>
              <a:rPr lang="en-US" dirty="0" smtClean="0"/>
              <a:t> and the </a:t>
            </a:r>
            <a:r>
              <a:rPr lang="en-US" i="1" dirty="0" smtClean="0"/>
              <a:t>writing </a:t>
            </a:r>
            <a:r>
              <a:rPr lang="en-US" i="1" dirty="0" err="1" smtClean="0"/>
              <a:t>habitus</a:t>
            </a:r>
            <a:r>
              <a:rPr lang="en-US" dirty="0" smtClean="0"/>
              <a:t> of each teacher influence to a large extent the </a:t>
            </a:r>
            <a:r>
              <a:rPr lang="en-US" i="1" dirty="0" smtClean="0"/>
              <a:t>teaching </a:t>
            </a:r>
            <a:r>
              <a:rPr lang="en-US" i="1" dirty="0" err="1" smtClean="0"/>
              <a:t>habitus</a:t>
            </a:r>
            <a:r>
              <a:rPr lang="en-US" dirty="0" smtClean="0"/>
              <a:t> relative to the teaching of reading and writing &gt; the cultural capital</a:t>
            </a:r>
            <a:endParaRPr lang="pt-BR" dirty="0"/>
          </a:p>
        </p:txBody>
      </p:sp>
      <p:sp>
        <p:nvSpPr>
          <p:cNvPr id="4" name="Título 2"/>
          <p:cNvSpPr>
            <a:spLocks noGrp="1"/>
          </p:cNvSpPr>
          <p:nvPr>
            <p:ph type="title"/>
          </p:nvPr>
        </p:nvSpPr>
        <p:spPr/>
        <p:style>
          <a:lnRef idx="0">
            <a:scrgbClr r="0" g="0" b="0"/>
          </a:lnRef>
          <a:fillRef idx="1003">
            <a:schemeClr val="dk2"/>
          </a:fillRef>
          <a:effectRef idx="0">
            <a:scrgbClr r="0" g="0" b="0"/>
          </a:effectRef>
          <a:fontRef idx="major"/>
        </p:style>
        <p:txBody>
          <a:bodyPr/>
          <a:lstStyle/>
          <a:p>
            <a:pPr lvl="0" algn="l"/>
            <a:r>
              <a:rPr lang="pt-BR" sz="4000" b="1" dirty="0" err="1" smtClean="0">
                <a:solidFill>
                  <a:schemeClr val="tx1"/>
                </a:solidFill>
              </a:rPr>
              <a:t>Why</a:t>
            </a:r>
            <a:r>
              <a:rPr lang="pt-BR" sz="4000" b="1" dirty="0" smtClean="0">
                <a:solidFill>
                  <a:schemeClr val="tx1"/>
                </a:solidFill>
              </a:rPr>
              <a:t> </a:t>
            </a:r>
            <a:r>
              <a:rPr lang="pt-BR" sz="4000" b="1" dirty="0" err="1" smtClean="0">
                <a:solidFill>
                  <a:schemeClr val="tx1"/>
                </a:solidFill>
              </a:rPr>
              <a:t>this</a:t>
            </a:r>
            <a:r>
              <a:rPr lang="pt-BR" sz="4000" b="1" dirty="0" smtClean="0">
                <a:solidFill>
                  <a:schemeClr val="tx1"/>
                </a:solidFill>
              </a:rPr>
              <a:t> </a:t>
            </a:r>
            <a:r>
              <a:rPr lang="pt-BR" sz="4000" b="1" dirty="0" err="1" smtClean="0">
                <a:solidFill>
                  <a:schemeClr val="tx1"/>
                </a:solidFill>
              </a:rPr>
              <a:t>occur</a:t>
            </a:r>
            <a:r>
              <a:rPr lang="pt-BR" sz="4000" b="1" dirty="0" smtClean="0">
                <a:solidFill>
                  <a:schemeClr val="tx1"/>
                </a:solidFill>
              </a:rPr>
              <a:t>? </a:t>
            </a:r>
            <a:endParaRPr lang="pt-BR" sz="4000" b="1" dirty="0">
              <a:solidFill>
                <a:schemeClr val="tx1"/>
              </a:solidFill>
            </a:endParaRPr>
          </a:p>
        </p:txBody>
      </p:sp>
    </p:spTree>
    <p:extLst>
      <p:ext uri="{BB962C8B-B14F-4D97-AF65-F5344CB8AC3E}">
        <p14:creationId xmlns:p14="http://schemas.microsoft.com/office/powerpoint/2010/main" val="6999840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lnSpcReduction="20000"/>
          </a:bodyPr>
          <a:lstStyle/>
          <a:p>
            <a:r>
              <a:rPr lang="en-US" dirty="0" smtClean="0"/>
              <a:t>A great paradox in the democratization of HE in Brazil in the field of the teaching profession: </a:t>
            </a:r>
          </a:p>
          <a:p>
            <a:pPr lvl="1"/>
            <a:r>
              <a:rPr lang="en-US" dirty="0" smtClean="0"/>
              <a:t>Whilst teachers have achieved the right to take a higher education course, they have been stolen of the right to receive a formation on a par with those that enroll in regular HE courses </a:t>
            </a:r>
          </a:p>
          <a:p>
            <a:pPr lvl="1"/>
            <a:r>
              <a:rPr lang="en-US" dirty="0" smtClean="0"/>
              <a:t>The State tries to pay a social debt but it has made use of a device that stimulates the creation of new social hierarchies, both at university and in the teaching profession </a:t>
            </a:r>
          </a:p>
          <a:p>
            <a:pPr lvl="1"/>
            <a:r>
              <a:rPr lang="en-US" dirty="0" smtClean="0"/>
              <a:t>The devaluation of the certificate &gt; the first symptom of a new process of inflation of school titles and of the ensuing reclassification of the groups </a:t>
            </a:r>
          </a:p>
          <a:p>
            <a:r>
              <a:rPr lang="en-US" dirty="0" smtClean="0"/>
              <a:t>Nevertheless, teachers were unanimous in declaring that they felt very happy with the diploma.</a:t>
            </a:r>
            <a:endParaRPr lang="pt-BR" dirty="0" smtClean="0"/>
          </a:p>
          <a:p>
            <a:endParaRPr lang="en-US" dirty="0" smtClean="0"/>
          </a:p>
          <a:p>
            <a:pPr lvl="1"/>
            <a:endParaRPr lang="pt-BR" dirty="0" smtClean="0"/>
          </a:p>
        </p:txBody>
      </p:sp>
      <p:sp>
        <p:nvSpPr>
          <p:cNvPr id="4" name="Título 2"/>
          <p:cNvSpPr>
            <a:spLocks noGrp="1"/>
          </p:cNvSpPr>
          <p:nvPr>
            <p:ph type="title"/>
          </p:nvPr>
        </p:nvSpPr>
        <p:spPr/>
        <p:style>
          <a:lnRef idx="0">
            <a:scrgbClr r="0" g="0" b="0"/>
          </a:lnRef>
          <a:fillRef idx="1003">
            <a:schemeClr val="dk2"/>
          </a:fillRef>
          <a:effectRef idx="0">
            <a:scrgbClr r="0" g="0" b="0"/>
          </a:effectRef>
          <a:fontRef idx="major"/>
        </p:style>
        <p:txBody>
          <a:bodyPr/>
          <a:lstStyle/>
          <a:p>
            <a:pPr lvl="0" algn="l"/>
            <a:r>
              <a:rPr lang="pt-BR" sz="4800" dirty="0" smtClean="0">
                <a:solidFill>
                  <a:schemeClr val="tx1"/>
                </a:solidFill>
                <a:latin typeface="Berlin Sans FB" pitchFamily="34" charset="0"/>
              </a:rPr>
              <a:t> </a:t>
            </a:r>
            <a:r>
              <a:rPr lang="pt-BR" sz="3600" dirty="0" err="1" smtClean="0">
                <a:solidFill>
                  <a:schemeClr val="tx1"/>
                </a:solidFill>
              </a:rPr>
              <a:t>Conclusions</a:t>
            </a:r>
            <a:r>
              <a:rPr lang="pt-BR" sz="3600" dirty="0" smtClean="0">
                <a:solidFill>
                  <a:schemeClr val="tx1"/>
                </a:solidFill>
              </a:rPr>
              <a:t> (</a:t>
            </a:r>
            <a:r>
              <a:rPr lang="pt-BR" sz="3600" dirty="0" err="1" smtClean="0">
                <a:solidFill>
                  <a:schemeClr val="tx1"/>
                </a:solidFill>
              </a:rPr>
              <a:t>rather</a:t>
            </a:r>
            <a:r>
              <a:rPr lang="pt-BR" sz="3600" dirty="0" smtClean="0">
                <a:solidFill>
                  <a:schemeClr val="tx1"/>
                </a:solidFill>
              </a:rPr>
              <a:t> provisional)</a:t>
            </a:r>
            <a:endParaRPr lang="pt-BR" sz="3600" dirty="0">
              <a:solidFill>
                <a:schemeClr val="tx1"/>
              </a:solidFill>
            </a:endParaRPr>
          </a:p>
        </p:txBody>
      </p:sp>
    </p:spTree>
    <p:extLst>
      <p:ext uri="{BB962C8B-B14F-4D97-AF65-F5344CB8AC3E}">
        <p14:creationId xmlns:p14="http://schemas.microsoft.com/office/powerpoint/2010/main" val="4095490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p:txBody>
          <a:bodyPr>
            <a:normAutofit fontScale="92500" lnSpcReduction="10000"/>
          </a:bodyPr>
          <a:lstStyle/>
          <a:p>
            <a:endParaRPr lang="pt-BR" sz="1800" b="1" dirty="0" smtClean="0">
              <a:latin typeface="Arial Black" panose="020B0A04020102020204" pitchFamily="34" charset="0"/>
            </a:endParaRPr>
          </a:p>
          <a:p>
            <a:r>
              <a:rPr lang="pt-BR" sz="1800" b="1" dirty="0" err="1" smtClean="0">
                <a:latin typeface="Arial Black" panose="020B0A04020102020204" pitchFamily="34" charset="0"/>
              </a:rPr>
              <a:t>Belmira</a:t>
            </a:r>
            <a:r>
              <a:rPr lang="pt-BR" sz="1800" b="1" dirty="0" smtClean="0">
                <a:latin typeface="Arial Black" panose="020B0A04020102020204" pitchFamily="34" charset="0"/>
              </a:rPr>
              <a:t> </a:t>
            </a:r>
            <a:r>
              <a:rPr lang="pt-BR" sz="1800" b="1" dirty="0">
                <a:latin typeface="Arial Black" panose="020B0A04020102020204" pitchFamily="34" charset="0"/>
              </a:rPr>
              <a:t>Bueno, Flavia </a:t>
            </a:r>
            <a:r>
              <a:rPr lang="pt-BR" sz="1800" b="1" dirty="0" err="1">
                <a:latin typeface="Arial Black" panose="020B0A04020102020204" pitchFamily="34" charset="0"/>
              </a:rPr>
              <a:t>Sarti</a:t>
            </a:r>
            <a:r>
              <a:rPr lang="pt-BR" sz="1800" b="1" dirty="0">
                <a:latin typeface="Arial Black" panose="020B0A04020102020204" pitchFamily="34" charset="0"/>
              </a:rPr>
              <a:t>, </a:t>
            </a:r>
          </a:p>
          <a:p>
            <a:r>
              <a:rPr lang="pt-BR" sz="1800" b="1" dirty="0">
                <a:latin typeface="Arial Black" panose="020B0A04020102020204" pitchFamily="34" charset="0"/>
              </a:rPr>
              <a:t>Eliana </a:t>
            </a:r>
            <a:r>
              <a:rPr lang="pt-BR" sz="1800" b="1" dirty="0" err="1">
                <a:latin typeface="Arial Black" panose="020B0A04020102020204" pitchFamily="34" charset="0"/>
              </a:rPr>
              <a:t>Scaravelli</a:t>
            </a:r>
            <a:r>
              <a:rPr lang="pt-BR" sz="1800" b="1" dirty="0">
                <a:latin typeface="Arial Black" panose="020B0A04020102020204" pitchFamily="34" charset="0"/>
              </a:rPr>
              <a:t>   </a:t>
            </a:r>
          </a:p>
          <a:p>
            <a:endParaRPr lang="pt-BR" sz="1800" dirty="0">
              <a:latin typeface="Arial Black" panose="020B0A04020102020204" pitchFamily="34" charset="0"/>
            </a:endParaRPr>
          </a:p>
          <a:p>
            <a:r>
              <a:rPr lang="pt-BR" sz="1800" i="1" dirty="0" err="1">
                <a:latin typeface="Arial Black" panose="020B0A04020102020204" pitchFamily="34" charset="0"/>
              </a:rPr>
              <a:t>University</a:t>
            </a:r>
            <a:r>
              <a:rPr lang="pt-BR" sz="1800" i="1" dirty="0">
                <a:latin typeface="Arial Black" panose="020B0A04020102020204" pitchFamily="34" charset="0"/>
              </a:rPr>
              <a:t> </a:t>
            </a:r>
            <a:r>
              <a:rPr lang="pt-BR" sz="1800" i="1" dirty="0" err="1">
                <a:latin typeface="Arial Black" panose="020B0A04020102020204" pitchFamily="34" charset="0"/>
              </a:rPr>
              <a:t>of</a:t>
            </a:r>
            <a:r>
              <a:rPr lang="pt-BR" sz="1800" i="1" dirty="0">
                <a:latin typeface="Arial Black" panose="020B0A04020102020204" pitchFamily="34" charset="0"/>
              </a:rPr>
              <a:t> São Paulo</a:t>
            </a:r>
          </a:p>
          <a:p>
            <a:r>
              <a:rPr lang="pt-BR" sz="1800" dirty="0">
                <a:latin typeface="Berlin Sans FB" pitchFamily="34" charset="0"/>
              </a:rPr>
              <a:t> </a:t>
            </a:r>
          </a:p>
          <a:p>
            <a:endParaRPr lang="pt-BR" dirty="0"/>
          </a:p>
        </p:txBody>
      </p:sp>
      <p:sp>
        <p:nvSpPr>
          <p:cNvPr id="4" name="Título 1"/>
          <p:cNvSpPr>
            <a:spLocks noGrp="1"/>
          </p:cNvSpPr>
          <p:nvPr>
            <p:ph type="ctrTitle"/>
          </p:nvPr>
        </p:nvSpPr>
        <p:spPr>
          <a:xfrm>
            <a:off x="1115616" y="908720"/>
            <a:ext cx="6773035" cy="2210999"/>
          </a:xfrm>
        </p:spPr>
        <p:style>
          <a:lnRef idx="1">
            <a:schemeClr val="dk1"/>
          </a:lnRef>
          <a:fillRef idx="2">
            <a:schemeClr val="dk1"/>
          </a:fillRef>
          <a:effectRef idx="1">
            <a:schemeClr val="dk1"/>
          </a:effectRef>
          <a:fontRef idx="minor">
            <a:schemeClr val="dk1"/>
          </a:fontRef>
        </p:style>
        <p:txBody>
          <a:bodyPr>
            <a:noAutofit/>
          </a:bodyPr>
          <a:lstStyle/>
          <a:p>
            <a:r>
              <a:rPr lang="es-ES" sz="2400" b="1" dirty="0" smtClean="0">
                <a:effectLst/>
              </a:rPr>
              <a:t>Maestras </a:t>
            </a:r>
            <a:r>
              <a:rPr lang="es-ES" sz="2400" b="1" dirty="0">
                <a:effectLst/>
              </a:rPr>
              <a:t>brasileñas de primaria </a:t>
            </a:r>
            <a:r>
              <a:rPr lang="es-ES" sz="2400" b="1" dirty="0" err="1">
                <a:effectLst/>
              </a:rPr>
              <a:t>galgam</a:t>
            </a:r>
            <a:r>
              <a:rPr lang="es-ES" sz="2400" b="1" dirty="0">
                <a:effectLst/>
              </a:rPr>
              <a:t> los pasos de la educación superior. Una contribución al estudio de las minorías / </a:t>
            </a:r>
            <a:r>
              <a:rPr lang="es-ES" sz="2400" b="1" dirty="0" smtClean="0">
                <a:effectLst/>
              </a:rPr>
              <a:t>mayorías</a:t>
            </a:r>
            <a:r>
              <a:rPr lang="es-ES" sz="2600" b="1" dirty="0" smtClean="0">
                <a:effectLst/>
              </a:rPr>
              <a:t/>
            </a:r>
            <a:br>
              <a:rPr lang="es-ES" sz="2600" b="1" dirty="0" smtClean="0">
                <a:effectLst/>
              </a:rPr>
            </a:br>
            <a:r>
              <a:rPr lang="en-US" sz="1600" b="1" dirty="0"/>
              <a:t>XIII Inter-American Symposium on Ethnography and Education</a:t>
            </a:r>
            <a:br>
              <a:rPr lang="en-US" sz="1600" b="1" dirty="0"/>
            </a:br>
            <a:r>
              <a:rPr lang="en-US" sz="1600" b="1" dirty="0"/>
              <a:t>UCLA, September 18-20, 2013</a:t>
            </a:r>
            <a:br>
              <a:rPr lang="en-US" sz="1600" b="1" dirty="0"/>
            </a:br>
            <a:endParaRPr lang="pt-BR" sz="1600" b="1" dirty="0">
              <a:latin typeface="Berlin Sans FB" pitchFamily="34" charset="0"/>
            </a:endParaRPr>
          </a:p>
        </p:txBody>
      </p:sp>
    </p:spTree>
    <p:extLst>
      <p:ext uri="{BB962C8B-B14F-4D97-AF65-F5344CB8AC3E}">
        <p14:creationId xmlns:p14="http://schemas.microsoft.com/office/powerpoint/2010/main" val="1643882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en-US" dirty="0" smtClean="0"/>
              <a:t>How is this satisfaction reflected in their daily teaching activity and in their careers? </a:t>
            </a:r>
          </a:p>
          <a:p>
            <a:r>
              <a:rPr lang="en-US" dirty="0" smtClean="0"/>
              <a:t>Are not teachers being captured in the traps of the discourse of (in)competence (Souza)? </a:t>
            </a:r>
          </a:p>
          <a:p>
            <a:r>
              <a:rPr lang="en-US" dirty="0" smtClean="0"/>
              <a:t>And, faced with the exhortations about the pressing need for lifelong formation, are they not been led to believe that each one of them is “a teacher always under formation”? (</a:t>
            </a:r>
            <a:r>
              <a:rPr lang="en-US" dirty="0" err="1" smtClean="0"/>
              <a:t>Bocchetti</a:t>
            </a:r>
            <a:r>
              <a:rPr lang="en-US" dirty="0" smtClean="0"/>
              <a:t>)</a:t>
            </a:r>
            <a:endParaRPr lang="pt-BR" dirty="0" smtClean="0"/>
          </a:p>
          <a:p>
            <a:endParaRPr lang="pt-BR" dirty="0"/>
          </a:p>
        </p:txBody>
      </p:sp>
      <p:sp>
        <p:nvSpPr>
          <p:cNvPr id="4" name="Título 2"/>
          <p:cNvSpPr>
            <a:spLocks noGrp="1"/>
          </p:cNvSpPr>
          <p:nvPr>
            <p:ph type="title"/>
          </p:nvPr>
        </p:nvSpPr>
        <p:spPr/>
        <p:style>
          <a:lnRef idx="0">
            <a:scrgbClr r="0" g="0" b="0"/>
          </a:lnRef>
          <a:fillRef idx="1003">
            <a:schemeClr val="dk2"/>
          </a:fillRef>
          <a:effectRef idx="0">
            <a:scrgbClr r="0" g="0" b="0"/>
          </a:effectRef>
          <a:fontRef idx="major"/>
        </p:style>
        <p:txBody>
          <a:bodyPr/>
          <a:lstStyle/>
          <a:p>
            <a:pPr lvl="0" algn="l"/>
            <a:r>
              <a:rPr lang="pt-BR" sz="3600" dirty="0" err="1" smtClean="0">
                <a:solidFill>
                  <a:schemeClr val="tx1"/>
                </a:solidFill>
              </a:rPr>
              <a:t>Our</a:t>
            </a:r>
            <a:r>
              <a:rPr lang="pt-BR" sz="3600" dirty="0" smtClean="0">
                <a:solidFill>
                  <a:schemeClr val="tx1"/>
                </a:solidFill>
              </a:rPr>
              <a:t> </a:t>
            </a:r>
            <a:r>
              <a:rPr lang="pt-BR" sz="3600" dirty="0" err="1" smtClean="0">
                <a:solidFill>
                  <a:schemeClr val="tx1"/>
                </a:solidFill>
              </a:rPr>
              <a:t>questions</a:t>
            </a:r>
            <a:r>
              <a:rPr lang="pt-BR" sz="3600" dirty="0" smtClean="0">
                <a:solidFill>
                  <a:schemeClr val="tx1"/>
                </a:solidFill>
              </a:rPr>
              <a:t> </a:t>
            </a:r>
            <a:r>
              <a:rPr lang="pt-BR" sz="3600" dirty="0" err="1" smtClean="0">
                <a:solidFill>
                  <a:schemeClr val="tx1"/>
                </a:solidFill>
              </a:rPr>
              <a:t>remain</a:t>
            </a:r>
            <a:endParaRPr lang="pt-BR" sz="3600" dirty="0">
              <a:solidFill>
                <a:schemeClr val="tx1"/>
              </a:solidFill>
            </a:endParaRPr>
          </a:p>
        </p:txBody>
      </p:sp>
    </p:spTree>
    <p:extLst>
      <p:ext uri="{BB962C8B-B14F-4D97-AF65-F5344CB8AC3E}">
        <p14:creationId xmlns:p14="http://schemas.microsoft.com/office/powerpoint/2010/main" val="2551849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en-US" dirty="0" smtClean="0"/>
              <a:t>Are the teachers at risk to cross the borders and enter the range of minorities? </a:t>
            </a:r>
          </a:p>
          <a:p>
            <a:r>
              <a:rPr lang="en-US" dirty="0" smtClean="0"/>
              <a:t>The continuing education in the way it has been done in Brazil stimulates an image of social inclusion that, in reality, materializes neither for those who take part in the program, nor for their pupils .  </a:t>
            </a:r>
            <a:endParaRPr lang="pt-BR" dirty="0"/>
          </a:p>
        </p:txBody>
      </p:sp>
      <p:sp>
        <p:nvSpPr>
          <p:cNvPr id="4" name="Título 2"/>
          <p:cNvSpPr>
            <a:spLocks noGrp="1"/>
          </p:cNvSpPr>
          <p:nvPr>
            <p:ph type="title"/>
          </p:nvPr>
        </p:nvSpPr>
        <p:spPr/>
        <p:style>
          <a:lnRef idx="0">
            <a:scrgbClr r="0" g="0" b="0"/>
          </a:lnRef>
          <a:fillRef idx="1003">
            <a:schemeClr val="dk2"/>
          </a:fillRef>
          <a:effectRef idx="0">
            <a:scrgbClr r="0" g="0" b="0"/>
          </a:effectRef>
          <a:fontRef idx="major"/>
        </p:style>
        <p:txBody>
          <a:bodyPr/>
          <a:lstStyle/>
          <a:p>
            <a:pPr lvl="0" algn="l"/>
            <a:r>
              <a:rPr lang="pt-BR" sz="4000" dirty="0" smtClean="0">
                <a:solidFill>
                  <a:schemeClr val="tx1"/>
                </a:solidFill>
                <a:latin typeface="Berlin Sans FB" pitchFamily="34" charset="0"/>
              </a:rPr>
              <a:t/>
            </a:r>
            <a:br>
              <a:rPr lang="pt-BR" sz="4000" dirty="0" smtClean="0">
                <a:solidFill>
                  <a:schemeClr val="tx1"/>
                </a:solidFill>
                <a:latin typeface="Berlin Sans FB" pitchFamily="34" charset="0"/>
              </a:rPr>
            </a:br>
            <a:r>
              <a:rPr lang="pt-BR" sz="4800" dirty="0" smtClean="0">
                <a:solidFill>
                  <a:schemeClr val="tx1"/>
                </a:solidFill>
                <a:latin typeface="Berlin Sans FB" pitchFamily="34" charset="0"/>
              </a:rPr>
              <a:t> </a:t>
            </a:r>
            <a:endParaRPr lang="pt-BR" sz="4800" dirty="0">
              <a:solidFill>
                <a:schemeClr val="tx1"/>
              </a:solidFill>
              <a:latin typeface="Berlin Sans FB" pitchFamily="34" charset="0"/>
            </a:endParaRPr>
          </a:p>
        </p:txBody>
      </p:sp>
    </p:spTree>
    <p:extLst>
      <p:ext uri="{BB962C8B-B14F-4D97-AF65-F5344CB8AC3E}">
        <p14:creationId xmlns:p14="http://schemas.microsoft.com/office/powerpoint/2010/main" val="33770563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endParaRPr lang="pt-BR" dirty="0" smtClean="0"/>
          </a:p>
          <a:p>
            <a:pPr algn="ctr">
              <a:buNone/>
            </a:pPr>
            <a:r>
              <a:rPr lang="pt-BR" dirty="0" err="1" smtClean="0">
                <a:latin typeface="Lucida Handwriting" pitchFamily="66" charset="0"/>
              </a:rPr>
              <a:t>Belmira</a:t>
            </a:r>
            <a:r>
              <a:rPr lang="pt-BR" dirty="0" smtClean="0">
                <a:latin typeface="Lucida Handwriting" pitchFamily="66" charset="0"/>
              </a:rPr>
              <a:t> Bueno </a:t>
            </a:r>
          </a:p>
          <a:p>
            <a:pPr algn="ctr">
              <a:buNone/>
            </a:pPr>
            <a:endParaRPr lang="pt-BR" dirty="0" smtClean="0"/>
          </a:p>
          <a:p>
            <a:pPr algn="ctr">
              <a:buNone/>
            </a:pPr>
            <a:r>
              <a:rPr lang="pt-BR" dirty="0" err="1" smtClean="0"/>
              <a:t>University</a:t>
            </a:r>
            <a:r>
              <a:rPr lang="pt-BR" dirty="0" smtClean="0"/>
              <a:t> </a:t>
            </a:r>
            <a:r>
              <a:rPr lang="pt-BR" dirty="0" err="1" smtClean="0"/>
              <a:t>of</a:t>
            </a:r>
            <a:r>
              <a:rPr lang="pt-BR" dirty="0" smtClean="0"/>
              <a:t> São Paulo (USP)</a:t>
            </a:r>
          </a:p>
          <a:p>
            <a:pPr algn="ctr">
              <a:buNone/>
            </a:pPr>
            <a:r>
              <a:rPr lang="pt-BR" dirty="0" err="1" smtClean="0"/>
              <a:t>Brazil</a:t>
            </a:r>
            <a:endParaRPr lang="pt-BR" dirty="0" smtClean="0"/>
          </a:p>
          <a:p>
            <a:pPr algn="ctr"/>
            <a:endParaRPr lang="pt-BR" dirty="0" smtClean="0"/>
          </a:p>
          <a:p>
            <a:pPr algn="ctr">
              <a:buNone/>
            </a:pPr>
            <a:r>
              <a:rPr lang="pt-BR" b="1" u="sng" dirty="0" smtClean="0">
                <a:solidFill>
                  <a:schemeClr val="tx1"/>
                </a:solidFill>
                <a:hlinkClick r:id="rId2"/>
              </a:rPr>
              <a:t>bbueno@usp.br</a:t>
            </a:r>
            <a:endParaRPr lang="pt-BR" b="1" u="sng" dirty="0" smtClean="0">
              <a:solidFill>
                <a:schemeClr val="tx1"/>
              </a:solidFill>
            </a:endParaRPr>
          </a:p>
          <a:p>
            <a:pPr>
              <a:buNone/>
            </a:pPr>
            <a:endParaRPr lang="pt-BR" dirty="0"/>
          </a:p>
        </p:txBody>
      </p:sp>
      <p:sp>
        <p:nvSpPr>
          <p:cNvPr id="4" name="Título 2"/>
          <p:cNvSpPr>
            <a:spLocks noGrp="1"/>
          </p:cNvSpPr>
          <p:nvPr>
            <p:ph type="title"/>
          </p:nvPr>
        </p:nvSpPr>
        <p:spPr/>
        <p:style>
          <a:lnRef idx="0">
            <a:scrgbClr r="0" g="0" b="0"/>
          </a:lnRef>
          <a:fillRef idx="1003">
            <a:schemeClr val="dk2"/>
          </a:fillRef>
          <a:effectRef idx="0">
            <a:scrgbClr r="0" g="0" b="0"/>
          </a:effectRef>
          <a:fontRef idx="major"/>
        </p:style>
        <p:txBody>
          <a:bodyPr/>
          <a:lstStyle/>
          <a:p>
            <a:pPr lvl="0" algn="l"/>
            <a:r>
              <a:rPr lang="pt-BR" sz="4800" dirty="0" smtClean="0">
                <a:solidFill>
                  <a:schemeClr val="tx1"/>
                </a:solidFill>
                <a:latin typeface="Berlin Sans FB" pitchFamily="34" charset="0"/>
              </a:rPr>
              <a:t> </a:t>
            </a:r>
            <a:r>
              <a:rPr lang="pt-BR" sz="4000" dirty="0" err="1" smtClean="0">
                <a:solidFill>
                  <a:schemeClr val="tx1"/>
                </a:solidFill>
                <a:latin typeface="+mn-lt"/>
              </a:rPr>
              <a:t>Thank</a:t>
            </a:r>
            <a:r>
              <a:rPr lang="pt-BR" sz="4000" dirty="0" smtClean="0">
                <a:solidFill>
                  <a:schemeClr val="tx1"/>
                </a:solidFill>
                <a:latin typeface="+mn-lt"/>
              </a:rPr>
              <a:t> </a:t>
            </a:r>
            <a:r>
              <a:rPr lang="pt-BR" sz="4000" dirty="0" err="1" smtClean="0">
                <a:solidFill>
                  <a:schemeClr val="tx1"/>
                </a:solidFill>
                <a:latin typeface="+mn-lt"/>
              </a:rPr>
              <a:t>you</a:t>
            </a:r>
            <a:r>
              <a:rPr lang="pt-BR" sz="4000" dirty="0" smtClean="0">
                <a:solidFill>
                  <a:schemeClr val="tx1"/>
                </a:solidFill>
                <a:latin typeface="+mn-lt"/>
              </a:rPr>
              <a:t> </a:t>
            </a:r>
            <a:r>
              <a:rPr lang="pt-BR" sz="4000" dirty="0" err="1" smtClean="0">
                <a:solidFill>
                  <a:schemeClr val="tx1"/>
                </a:solidFill>
                <a:latin typeface="+mn-lt"/>
              </a:rPr>
              <a:t>very</a:t>
            </a:r>
            <a:r>
              <a:rPr lang="pt-BR" sz="4000" dirty="0" smtClean="0">
                <a:solidFill>
                  <a:schemeClr val="tx1"/>
                </a:solidFill>
                <a:latin typeface="+mn-lt"/>
              </a:rPr>
              <a:t> </a:t>
            </a:r>
            <a:r>
              <a:rPr lang="pt-BR" sz="4000" dirty="0" err="1" smtClean="0">
                <a:solidFill>
                  <a:schemeClr val="tx1"/>
                </a:solidFill>
                <a:latin typeface="+mn-lt"/>
              </a:rPr>
              <a:t>much</a:t>
            </a:r>
            <a:r>
              <a:rPr lang="pt-BR" sz="4000" dirty="0" smtClean="0">
                <a:solidFill>
                  <a:schemeClr val="tx1"/>
                </a:solidFill>
                <a:latin typeface="+mn-lt"/>
              </a:rPr>
              <a:t>!</a:t>
            </a:r>
            <a:endParaRPr lang="pt-BR" sz="4000" dirty="0">
              <a:solidFill>
                <a:schemeClr val="tx1"/>
              </a:solidFill>
              <a:latin typeface="+mn-lt"/>
            </a:endParaRPr>
          </a:p>
        </p:txBody>
      </p:sp>
    </p:spTree>
    <p:extLst>
      <p:ext uri="{BB962C8B-B14F-4D97-AF65-F5344CB8AC3E}">
        <p14:creationId xmlns:p14="http://schemas.microsoft.com/office/powerpoint/2010/main" val="1536314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11560" y="2132856"/>
            <a:ext cx="7745505" cy="3877815"/>
          </a:xfrm>
        </p:spPr>
        <p:txBody>
          <a:bodyPr>
            <a:noAutofit/>
          </a:bodyPr>
          <a:lstStyle/>
          <a:p>
            <a:pPr lvl="0"/>
            <a:r>
              <a:rPr lang="en-US" sz="2000" b="1" dirty="0" smtClean="0"/>
              <a:t>Brazil&gt; </a:t>
            </a:r>
            <a:r>
              <a:rPr lang="en-US" sz="2000" dirty="0" smtClean="0"/>
              <a:t>200 million inhabitants </a:t>
            </a:r>
            <a:endParaRPr lang="pt-BR" sz="2000" dirty="0" smtClean="0"/>
          </a:p>
          <a:p>
            <a:pPr lvl="0"/>
            <a:r>
              <a:rPr lang="en-US" sz="2000" dirty="0" smtClean="0"/>
              <a:t>2 million &gt; Basic Education (BE) teachers &gt; 80% of women  </a:t>
            </a:r>
            <a:endParaRPr lang="pt-BR" sz="2000" dirty="0" smtClean="0"/>
          </a:p>
          <a:p>
            <a:pPr lvl="0"/>
            <a:r>
              <a:rPr lang="en-US" sz="2000" dirty="0" smtClean="0"/>
              <a:t>52 million of students   </a:t>
            </a:r>
          </a:p>
          <a:p>
            <a:pPr lvl="0">
              <a:buNone/>
            </a:pPr>
            <a:endParaRPr lang="pt-BR" sz="2000" dirty="0" smtClean="0"/>
          </a:p>
          <a:p>
            <a:pPr lvl="0"/>
            <a:r>
              <a:rPr lang="en-US" sz="2000" b="1" dirty="0" smtClean="0"/>
              <a:t>The teachers &gt; </a:t>
            </a:r>
            <a:r>
              <a:rPr lang="en-US" sz="2000" dirty="0" smtClean="0"/>
              <a:t>among the largest professional groups </a:t>
            </a:r>
            <a:endParaRPr lang="pt-BR" sz="2000" dirty="0" smtClean="0"/>
          </a:p>
          <a:p>
            <a:pPr lvl="0"/>
            <a:r>
              <a:rPr lang="en-US" sz="2000" dirty="0" smtClean="0"/>
              <a:t>The social, political and economic disadvantage has grown  </a:t>
            </a:r>
            <a:endParaRPr lang="pt-BR" sz="2000" dirty="0" smtClean="0"/>
          </a:p>
          <a:p>
            <a:pPr lvl="0"/>
            <a:r>
              <a:rPr lang="en-US" sz="2000" dirty="0"/>
              <a:t>S</a:t>
            </a:r>
            <a:r>
              <a:rPr lang="en-US" sz="2000" dirty="0" smtClean="0"/>
              <a:t>everal kinds of social exclusion and within the profession itself </a:t>
            </a:r>
            <a:endParaRPr lang="pt-BR" sz="2000" dirty="0" smtClean="0"/>
          </a:p>
          <a:p>
            <a:r>
              <a:rPr lang="en-US" sz="2000" dirty="0" smtClean="0"/>
              <a:t>Sharp feminization, reduction of salaries, adverse working conditions, besides the imprecisions of the professional field </a:t>
            </a:r>
            <a:endParaRPr lang="pt-BR" sz="2000" dirty="0">
              <a:latin typeface="Times New Roman" pitchFamily="18" charset="0"/>
              <a:cs typeface="Times New Roman" pitchFamily="18" charset="0"/>
            </a:endParaRPr>
          </a:p>
        </p:txBody>
      </p:sp>
      <p:sp>
        <p:nvSpPr>
          <p:cNvPr id="2" name="Título 1"/>
          <p:cNvSpPr>
            <a:spLocks noGrp="1"/>
          </p:cNvSpPr>
          <p:nvPr>
            <p:ph type="title"/>
          </p:nvPr>
        </p:nvSpPr>
        <p:spPr>
          <a:xfrm>
            <a:off x="683568" y="548680"/>
            <a:ext cx="7756263" cy="1054250"/>
          </a:xfrm>
        </p:spPr>
        <p:style>
          <a:lnRef idx="1">
            <a:schemeClr val="dk1"/>
          </a:lnRef>
          <a:fillRef idx="1003">
            <a:schemeClr val="dk2"/>
          </a:fillRef>
          <a:effectRef idx="1">
            <a:schemeClr val="dk1"/>
          </a:effectRef>
          <a:fontRef idx="minor">
            <a:schemeClr val="dk1"/>
          </a:fontRef>
        </p:style>
        <p:txBody>
          <a:bodyPr/>
          <a:lstStyle/>
          <a:p>
            <a:pPr algn="l"/>
            <a:r>
              <a:rPr lang="pt-BR" sz="4400" b="1" dirty="0" err="1" smtClean="0">
                <a:latin typeface="+mj-lt"/>
              </a:rPr>
              <a:t>An</a:t>
            </a:r>
            <a:r>
              <a:rPr lang="pt-BR" sz="4400" b="1" dirty="0" smtClean="0">
                <a:latin typeface="+mj-lt"/>
              </a:rPr>
              <a:t> overview</a:t>
            </a:r>
            <a:endParaRPr lang="pt-BR" sz="4400" b="1" dirty="0">
              <a:latin typeface="+mj-lt"/>
            </a:endParaRPr>
          </a:p>
        </p:txBody>
      </p:sp>
    </p:spTree>
    <p:extLst>
      <p:ext uri="{BB962C8B-B14F-4D97-AF65-F5344CB8AC3E}">
        <p14:creationId xmlns:p14="http://schemas.microsoft.com/office/powerpoint/2010/main" val="3914386995"/>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Autofit/>
          </a:bodyPr>
          <a:lstStyle/>
          <a:p>
            <a:pPr lvl="0"/>
            <a:r>
              <a:rPr lang="en-US" sz="2000" dirty="0" smtClean="0"/>
              <a:t>All the teachers should be formed at Higher Education (HE)  </a:t>
            </a:r>
            <a:endParaRPr lang="pt-BR" sz="2000" dirty="0" smtClean="0"/>
          </a:p>
          <a:p>
            <a:pPr lvl="0"/>
            <a:r>
              <a:rPr lang="en-US" sz="2000" dirty="0" smtClean="0"/>
              <a:t>Creation of special programs in this level  </a:t>
            </a:r>
            <a:endParaRPr lang="pt-BR" sz="2000" dirty="0" smtClean="0"/>
          </a:p>
          <a:p>
            <a:pPr lvl="0"/>
            <a:r>
              <a:rPr lang="en-US" sz="1800" dirty="0" smtClean="0"/>
              <a:t>A new model of in-service teacher education   </a:t>
            </a:r>
            <a:endParaRPr lang="pt-BR" sz="1800" dirty="0" smtClean="0"/>
          </a:p>
          <a:p>
            <a:pPr lvl="1"/>
            <a:r>
              <a:rPr lang="en-US" sz="1800" dirty="0" smtClean="0"/>
              <a:t>semi-presence </a:t>
            </a:r>
            <a:endParaRPr lang="pt-BR" sz="1800" dirty="0" smtClean="0"/>
          </a:p>
          <a:p>
            <a:pPr lvl="1"/>
            <a:r>
              <a:rPr lang="en-US" sz="1800" dirty="0" smtClean="0"/>
              <a:t>based on Distance Learning and ICT</a:t>
            </a:r>
            <a:endParaRPr lang="pt-BR" sz="1800" dirty="0" smtClean="0"/>
          </a:p>
          <a:p>
            <a:pPr lvl="1"/>
            <a:r>
              <a:rPr lang="en-US" sz="1800" dirty="0" smtClean="0"/>
              <a:t>consortia between public and/or private universities, secretariats of education and private foundations. </a:t>
            </a:r>
            <a:endParaRPr lang="pt-BR" sz="1800" dirty="0" smtClean="0"/>
          </a:p>
          <a:p>
            <a:pPr lvl="1"/>
            <a:r>
              <a:rPr lang="en-US" sz="1800" dirty="0" smtClean="0"/>
              <a:t>briefer than conventional HE courses</a:t>
            </a:r>
            <a:endParaRPr lang="pt-BR" sz="1800" dirty="0" smtClean="0"/>
          </a:p>
          <a:p>
            <a:pPr lvl="1"/>
            <a:r>
              <a:rPr lang="en-US" sz="1800" dirty="0" smtClean="0"/>
              <a:t>off line activities &gt; in the evenings, outside of university campus &gt;</a:t>
            </a:r>
            <a:endParaRPr lang="pt-BR" sz="1800" dirty="0" smtClean="0"/>
          </a:p>
          <a:p>
            <a:pPr lvl="1"/>
            <a:r>
              <a:rPr lang="en-US" sz="1800" dirty="0" smtClean="0"/>
              <a:t>divided among several teaching figures (tutors, assistants, supervisors etc.) </a:t>
            </a:r>
            <a:endParaRPr lang="pt-BR" sz="1800" dirty="0" smtClean="0"/>
          </a:p>
          <a:p>
            <a:r>
              <a:rPr lang="en-US" sz="2000" dirty="0" smtClean="0"/>
              <a:t>thousands of teachers have obtained a HE certificate in Brazil.</a:t>
            </a:r>
            <a:endParaRPr lang="pt-BR" sz="2000" dirty="0" smtClean="0"/>
          </a:p>
          <a:p>
            <a:pPr>
              <a:spcAft>
                <a:spcPts val="600"/>
              </a:spcAft>
            </a:pPr>
            <a:endParaRPr lang="en-US" sz="2000" dirty="0" smtClean="0">
              <a:latin typeface="Times New Roman" pitchFamily="18" charset="0"/>
              <a:cs typeface="Times New Roman" pitchFamily="18" charset="0"/>
            </a:endParaRPr>
          </a:p>
        </p:txBody>
      </p:sp>
      <p:sp>
        <p:nvSpPr>
          <p:cNvPr id="5" name="Título 2"/>
          <p:cNvSpPr>
            <a:spLocks noGrp="1"/>
          </p:cNvSpPr>
          <p:nvPr>
            <p:ph type="title"/>
          </p:nvPr>
        </p:nvSpPr>
        <p:spPr/>
        <p:style>
          <a:lnRef idx="0">
            <a:scrgbClr r="0" g="0" b="0"/>
          </a:lnRef>
          <a:fillRef idx="1003">
            <a:schemeClr val="dk2"/>
          </a:fillRef>
          <a:effectRef idx="0">
            <a:scrgbClr r="0" g="0" b="0"/>
          </a:effectRef>
          <a:fontRef idx="major"/>
        </p:style>
        <p:txBody>
          <a:bodyPr/>
          <a:lstStyle/>
          <a:p>
            <a:pPr algn="l"/>
            <a:r>
              <a:rPr lang="en-US" sz="3200" b="1" dirty="0" smtClean="0">
                <a:solidFill>
                  <a:schemeClr val="tx1"/>
                </a:solidFill>
              </a:rPr>
              <a:t/>
            </a:r>
            <a:br>
              <a:rPr lang="en-US" sz="3200" b="1" dirty="0" smtClean="0">
                <a:solidFill>
                  <a:schemeClr val="tx1"/>
                </a:solidFill>
              </a:rPr>
            </a:br>
            <a:r>
              <a:rPr lang="en-US" sz="3200" b="1" dirty="0" smtClean="0">
                <a:solidFill>
                  <a:schemeClr val="tx1"/>
                </a:solidFill>
              </a:rPr>
              <a:t>The National Law of Education, 1996</a:t>
            </a:r>
            <a:r>
              <a:rPr lang="pt-BR" sz="4000" b="1" dirty="0" smtClean="0">
                <a:solidFill>
                  <a:schemeClr val="tx1"/>
                </a:solidFill>
              </a:rPr>
              <a:t/>
            </a:r>
            <a:br>
              <a:rPr lang="pt-BR" sz="4000" b="1" dirty="0" smtClean="0">
                <a:solidFill>
                  <a:schemeClr val="tx1"/>
                </a:solidFill>
              </a:rPr>
            </a:br>
            <a:endParaRPr lang="pt-BR" sz="3600" dirty="0">
              <a:solidFill>
                <a:schemeClr val="tx1"/>
              </a:solidFill>
            </a:endParaRPr>
          </a:p>
        </p:txBody>
      </p:sp>
    </p:spTree>
    <p:extLst>
      <p:ext uri="{BB962C8B-B14F-4D97-AF65-F5344CB8AC3E}">
        <p14:creationId xmlns:p14="http://schemas.microsoft.com/office/powerpoint/2010/main" val="613755307"/>
      </p:ext>
    </p:extLst>
  </p:cSld>
  <p:clrMapOvr>
    <a:masterClrMapping/>
  </p:clrMapOvr>
  <p:transition xmlns:p14="http://schemas.microsoft.com/office/powerpoint/2010/main" spd="slow">
    <p:wip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85000" lnSpcReduction="10000"/>
          </a:bodyPr>
          <a:lstStyle/>
          <a:p>
            <a:pPr lvl="0"/>
            <a:r>
              <a:rPr lang="en-US" b="1" dirty="0" smtClean="0"/>
              <a:t>First study:</a:t>
            </a:r>
            <a:r>
              <a:rPr lang="en-US" dirty="0" smtClean="0"/>
              <a:t> 18 months field work from 2001-2002 in two classes of student-teachers during their readings activities &gt; the special program in HE accomplished in São Paulo city. </a:t>
            </a:r>
            <a:endParaRPr lang="pt-BR" dirty="0" smtClean="0"/>
          </a:p>
          <a:p>
            <a:pPr lvl="0"/>
            <a:r>
              <a:rPr lang="en-US" b="1" dirty="0" smtClean="0"/>
              <a:t>Second study:</a:t>
            </a:r>
            <a:r>
              <a:rPr lang="en-US" dirty="0" smtClean="0"/>
              <a:t>  18 months field work from 2003-2004; &gt; the 2nd edition of the same program; observations were done during the online and offline student-teachers’ activities. </a:t>
            </a:r>
            <a:endParaRPr lang="pt-BR" dirty="0" smtClean="0"/>
          </a:p>
          <a:p>
            <a:pPr lvl="0"/>
            <a:r>
              <a:rPr lang="en-US" b="1" dirty="0" smtClean="0"/>
              <a:t>Third study</a:t>
            </a:r>
            <a:r>
              <a:rPr lang="en-US" dirty="0" smtClean="0"/>
              <a:t>: still in course, it includes observations in the classrooms of eight teachers who attended that  HE course. </a:t>
            </a:r>
          </a:p>
          <a:p>
            <a:pPr lvl="0">
              <a:buNone/>
            </a:pPr>
            <a:endParaRPr lang="pt-BR" dirty="0" smtClean="0"/>
          </a:p>
          <a:p>
            <a:pPr lvl="1"/>
            <a:r>
              <a:rPr lang="en-US" dirty="0" smtClean="0"/>
              <a:t>These studies included interviews with teachers and people responsible for the program; collecting of official documents and those written by the teachers</a:t>
            </a:r>
            <a:endParaRPr lang="pt-BR" dirty="0">
              <a:latin typeface="+mj-lt"/>
            </a:endParaRPr>
          </a:p>
        </p:txBody>
      </p:sp>
      <p:sp>
        <p:nvSpPr>
          <p:cNvPr id="3" name="Título 2"/>
          <p:cNvSpPr>
            <a:spLocks noGrp="1"/>
          </p:cNvSpPr>
          <p:nvPr>
            <p:ph type="title"/>
          </p:nvPr>
        </p:nvSpPr>
        <p:spPr>
          <a:xfrm>
            <a:off x="611560" y="548680"/>
            <a:ext cx="7756263" cy="1054250"/>
          </a:xfrm>
        </p:spPr>
        <p:style>
          <a:lnRef idx="0">
            <a:scrgbClr r="0" g="0" b="0"/>
          </a:lnRef>
          <a:fillRef idx="1003">
            <a:schemeClr val="dk2"/>
          </a:fillRef>
          <a:effectRef idx="0">
            <a:scrgbClr r="0" g="0" b="0"/>
          </a:effectRef>
          <a:fontRef idx="major"/>
        </p:style>
        <p:txBody>
          <a:bodyPr/>
          <a:lstStyle/>
          <a:p>
            <a:pPr algn="l"/>
            <a:r>
              <a:rPr lang="pt-BR" sz="4000" dirty="0" smtClean="0">
                <a:latin typeface="Berlin Sans FB" pitchFamily="34" charset="0"/>
              </a:rPr>
              <a:t> </a:t>
            </a:r>
            <a:br>
              <a:rPr lang="pt-BR" sz="4000" dirty="0" smtClean="0">
                <a:latin typeface="Berlin Sans FB" pitchFamily="34" charset="0"/>
              </a:rPr>
            </a:br>
            <a:r>
              <a:rPr lang="en-US" sz="3200" b="1" dirty="0" smtClean="0">
                <a:solidFill>
                  <a:schemeClr val="tx1"/>
                </a:solidFill>
              </a:rPr>
              <a:t>The ethnographic research</a:t>
            </a:r>
            <a:r>
              <a:rPr lang="pt-BR" sz="3200" dirty="0" smtClean="0">
                <a:solidFill>
                  <a:schemeClr val="tx1"/>
                </a:solidFill>
              </a:rPr>
              <a:t/>
            </a:r>
            <a:br>
              <a:rPr lang="pt-BR" sz="3200" dirty="0" smtClean="0">
                <a:solidFill>
                  <a:schemeClr val="tx1"/>
                </a:solidFill>
              </a:rPr>
            </a:br>
            <a:r>
              <a:rPr lang="pt-BR" sz="3200" b="1" dirty="0" smtClean="0">
                <a:solidFill>
                  <a:schemeClr val="tx1"/>
                </a:solidFill>
              </a:rPr>
              <a:t/>
            </a:r>
            <a:br>
              <a:rPr lang="pt-BR" sz="3200" b="1" dirty="0" smtClean="0">
                <a:solidFill>
                  <a:schemeClr val="tx1"/>
                </a:solidFill>
              </a:rPr>
            </a:br>
            <a:endParaRPr lang="pt-BR" sz="3200" b="1" dirty="0">
              <a:solidFill>
                <a:schemeClr val="tx1"/>
              </a:solidFill>
            </a:endParaRPr>
          </a:p>
        </p:txBody>
      </p:sp>
    </p:spTree>
    <p:extLst>
      <p:ext uri="{BB962C8B-B14F-4D97-AF65-F5344CB8AC3E}">
        <p14:creationId xmlns:p14="http://schemas.microsoft.com/office/powerpoint/2010/main" val="1516664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lnSpcReduction="10000"/>
          </a:bodyPr>
          <a:lstStyle/>
          <a:p>
            <a:r>
              <a:rPr lang="pt-BR" sz="2600" dirty="0" err="1" smtClean="0">
                <a:latin typeface="Times New Roman" pitchFamily="18" charset="0"/>
                <a:cs typeface="Times New Roman" pitchFamily="18" charset="0"/>
              </a:rPr>
              <a:t>The</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relevance</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of</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these</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activities</a:t>
            </a:r>
            <a:r>
              <a:rPr lang="pt-BR" sz="2600" dirty="0" smtClean="0">
                <a:latin typeface="Times New Roman" pitchFamily="18" charset="0"/>
                <a:cs typeface="Times New Roman" pitchFamily="18" charset="0"/>
              </a:rPr>
              <a:t> for </a:t>
            </a:r>
            <a:r>
              <a:rPr lang="pt-BR" sz="2600" dirty="0" err="1" smtClean="0">
                <a:latin typeface="Times New Roman" pitchFamily="18" charset="0"/>
                <a:cs typeface="Times New Roman" pitchFamily="18" charset="0"/>
              </a:rPr>
              <a:t>citizenship</a:t>
            </a:r>
            <a:endParaRPr lang="pt-BR" sz="2600" dirty="0" smtClean="0">
              <a:latin typeface="Times New Roman" pitchFamily="18" charset="0"/>
              <a:cs typeface="Times New Roman" pitchFamily="18" charset="0"/>
            </a:endParaRPr>
          </a:p>
          <a:p>
            <a:r>
              <a:rPr lang="pt-BR" sz="2600" dirty="0" smtClean="0">
                <a:latin typeface="Times New Roman" pitchFamily="18" charset="0"/>
                <a:cs typeface="Times New Roman" pitchFamily="18" charset="0"/>
              </a:rPr>
              <a:t>Its </a:t>
            </a:r>
            <a:r>
              <a:rPr lang="pt-BR" sz="2600" dirty="0" err="1" smtClean="0">
                <a:latin typeface="Times New Roman" pitchFamily="18" charset="0"/>
                <a:cs typeface="Times New Roman" pitchFamily="18" charset="0"/>
              </a:rPr>
              <a:t>importance</a:t>
            </a:r>
            <a:r>
              <a:rPr lang="pt-BR" sz="2600" dirty="0" smtClean="0">
                <a:latin typeface="Times New Roman" pitchFamily="18" charset="0"/>
                <a:cs typeface="Times New Roman" pitchFamily="18" charset="0"/>
              </a:rPr>
              <a:t> for </a:t>
            </a:r>
            <a:r>
              <a:rPr lang="pt-BR" sz="2600" dirty="0" err="1" smtClean="0">
                <a:latin typeface="Times New Roman" pitchFamily="18" charset="0"/>
                <a:cs typeface="Times New Roman" pitchFamily="18" charset="0"/>
              </a:rPr>
              <a:t>the</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students</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learning</a:t>
            </a:r>
            <a:r>
              <a:rPr lang="pt-BR" sz="2600" dirty="0" smtClean="0">
                <a:latin typeface="Times New Roman" pitchFamily="18" charset="0"/>
                <a:cs typeface="Times New Roman" pitchFamily="18" charset="0"/>
              </a:rPr>
              <a:t> </a:t>
            </a:r>
          </a:p>
          <a:p>
            <a:r>
              <a:rPr lang="pt-BR" sz="2600" dirty="0" err="1" smtClean="0">
                <a:latin typeface="Times New Roman" pitchFamily="18" charset="0"/>
                <a:cs typeface="Times New Roman" pitchFamily="18" charset="0"/>
              </a:rPr>
              <a:t>The</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relations</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teachers</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maintain</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with</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this</a:t>
            </a:r>
            <a:r>
              <a:rPr lang="pt-BR" sz="2600" dirty="0" smtClean="0">
                <a:latin typeface="Times New Roman" pitchFamily="18" charset="0"/>
                <a:cs typeface="Times New Roman" pitchFamily="18" charset="0"/>
              </a:rPr>
              <a:t> cultural </a:t>
            </a:r>
            <a:r>
              <a:rPr lang="pt-BR" sz="2600" dirty="0" err="1" smtClean="0">
                <a:latin typeface="Times New Roman" pitchFamily="18" charset="0"/>
                <a:cs typeface="Times New Roman" pitchFamily="18" charset="0"/>
              </a:rPr>
              <a:t>practices</a:t>
            </a:r>
            <a:endParaRPr lang="pt-BR" sz="2600" dirty="0" smtClean="0">
              <a:latin typeface="Times New Roman" pitchFamily="18" charset="0"/>
              <a:cs typeface="Times New Roman" pitchFamily="18" charset="0"/>
            </a:endParaRPr>
          </a:p>
          <a:p>
            <a:r>
              <a:rPr lang="pt-BR" sz="2600" dirty="0" err="1" smtClean="0">
                <a:latin typeface="Times New Roman" pitchFamily="18" charset="0"/>
                <a:cs typeface="Times New Roman" pitchFamily="18" charset="0"/>
              </a:rPr>
              <a:t>The</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involvement</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of</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the</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teachers</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with</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reading</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and</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writing</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every</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day</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during</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the</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course</a:t>
            </a:r>
            <a:r>
              <a:rPr lang="pt-BR" sz="2600" dirty="0" smtClean="0">
                <a:latin typeface="Times New Roman" pitchFamily="18" charset="0"/>
                <a:cs typeface="Times New Roman" pitchFamily="18" charset="0"/>
              </a:rPr>
              <a:t> </a:t>
            </a:r>
          </a:p>
          <a:p>
            <a:r>
              <a:rPr lang="pt-BR" sz="2600" dirty="0" err="1" smtClean="0">
                <a:latin typeface="Times New Roman" pitchFamily="18" charset="0"/>
                <a:cs typeface="Times New Roman" pitchFamily="18" charset="0"/>
              </a:rPr>
              <a:t>The</a:t>
            </a:r>
            <a:r>
              <a:rPr lang="pt-BR" sz="2600" dirty="0" smtClean="0">
                <a:latin typeface="Times New Roman" pitchFamily="18" charset="0"/>
                <a:cs typeface="Times New Roman" pitchFamily="18" charset="0"/>
              </a:rPr>
              <a:t> use </a:t>
            </a:r>
            <a:r>
              <a:rPr lang="pt-BR" sz="2600" dirty="0" err="1" smtClean="0">
                <a:latin typeface="Times New Roman" pitchFamily="18" charset="0"/>
                <a:cs typeface="Times New Roman" pitchFamily="18" charset="0"/>
              </a:rPr>
              <a:t>of</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various</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supports</a:t>
            </a:r>
            <a:r>
              <a:rPr lang="pt-BR" sz="2600" dirty="0" smtClean="0">
                <a:latin typeface="Times New Roman" pitchFamily="18" charset="0"/>
                <a:cs typeface="Times New Roman" pitchFamily="18" charset="0"/>
              </a:rPr>
              <a:t> for </a:t>
            </a:r>
            <a:r>
              <a:rPr lang="pt-BR" sz="2600" dirty="0" err="1" smtClean="0">
                <a:latin typeface="Times New Roman" pitchFamily="18" charset="0"/>
                <a:cs typeface="Times New Roman" pitchFamily="18" charset="0"/>
              </a:rPr>
              <a:t>that</a:t>
            </a:r>
            <a:r>
              <a:rPr lang="pt-BR" sz="2600" dirty="0" smtClean="0">
                <a:latin typeface="Times New Roman" pitchFamily="18" charset="0"/>
                <a:cs typeface="Times New Roman" pitchFamily="18" charset="0"/>
              </a:rPr>
              <a:t>&gt; </a:t>
            </a:r>
            <a:r>
              <a:rPr lang="pt-BR" sz="2600" dirty="0" err="1" smtClean="0">
                <a:latin typeface="Times New Roman" pitchFamily="18" charset="0"/>
                <a:cs typeface="Times New Roman" pitchFamily="18" charset="0"/>
              </a:rPr>
              <a:t>paper</a:t>
            </a:r>
            <a:r>
              <a:rPr lang="pt-BR" sz="2600" dirty="0" smtClean="0">
                <a:latin typeface="Times New Roman" pitchFamily="18" charset="0"/>
                <a:cs typeface="Times New Roman" pitchFamily="18" charset="0"/>
              </a:rPr>
              <a:t> notebooks, books, keyboard, computing screen </a:t>
            </a:r>
            <a:r>
              <a:rPr lang="pt-BR" sz="2600" dirty="0" err="1" smtClean="0">
                <a:latin typeface="Times New Roman" pitchFamily="18" charset="0"/>
                <a:cs typeface="Times New Roman" pitchFamily="18" charset="0"/>
              </a:rPr>
              <a:t>and</a:t>
            </a:r>
            <a:r>
              <a:rPr lang="pt-BR" sz="2600" dirty="0" smtClean="0">
                <a:latin typeface="Times New Roman" pitchFamily="18" charset="0"/>
                <a:cs typeface="Times New Roman" pitchFamily="18" charset="0"/>
              </a:rPr>
              <a:t> </a:t>
            </a:r>
            <a:r>
              <a:rPr lang="pt-BR" sz="2600" dirty="0" err="1" smtClean="0">
                <a:latin typeface="Times New Roman" pitchFamily="18" charset="0"/>
                <a:cs typeface="Times New Roman" pitchFamily="18" charset="0"/>
              </a:rPr>
              <a:t>the</a:t>
            </a:r>
            <a:r>
              <a:rPr lang="pt-BR" sz="2600" dirty="0" smtClean="0">
                <a:latin typeface="Times New Roman" pitchFamily="18" charset="0"/>
                <a:cs typeface="Times New Roman" pitchFamily="18" charset="0"/>
              </a:rPr>
              <a:t> Internet  </a:t>
            </a:r>
            <a:endParaRPr lang="pt-BR" sz="2600" dirty="0">
              <a:latin typeface="Times New Roman" pitchFamily="18" charset="0"/>
              <a:cs typeface="Times New Roman" pitchFamily="18" charset="0"/>
            </a:endParaRPr>
          </a:p>
        </p:txBody>
      </p:sp>
      <p:sp>
        <p:nvSpPr>
          <p:cNvPr id="3" name="Título 2"/>
          <p:cNvSpPr>
            <a:spLocks noGrp="1"/>
          </p:cNvSpPr>
          <p:nvPr>
            <p:ph type="title"/>
          </p:nvPr>
        </p:nvSpPr>
        <p:spPr>
          <a:xfrm>
            <a:off x="683568" y="620688"/>
            <a:ext cx="7756263" cy="1054250"/>
          </a:xfrm>
        </p:spPr>
        <p:style>
          <a:lnRef idx="0">
            <a:scrgbClr r="0" g="0" b="0"/>
          </a:lnRef>
          <a:fillRef idx="1003">
            <a:schemeClr val="dk2"/>
          </a:fillRef>
          <a:effectRef idx="0">
            <a:scrgbClr r="0" g="0" b="0"/>
          </a:effectRef>
          <a:fontRef idx="major"/>
        </p:style>
        <p:txBody>
          <a:bodyPr/>
          <a:lstStyle/>
          <a:p>
            <a:pPr algn="l"/>
            <a:r>
              <a:rPr lang="pt-BR" sz="3200" b="1" dirty="0" err="1" smtClean="0">
                <a:solidFill>
                  <a:schemeClr val="tx1"/>
                </a:solidFill>
              </a:rPr>
              <a:t>Focus</a:t>
            </a:r>
            <a:r>
              <a:rPr lang="pt-BR" sz="3200" b="1" dirty="0" smtClean="0">
                <a:solidFill>
                  <a:schemeClr val="tx1"/>
                </a:solidFill>
              </a:rPr>
              <a:t>: </a:t>
            </a:r>
            <a:r>
              <a:rPr lang="pt-BR" sz="3200" b="1" dirty="0" err="1" smtClean="0">
                <a:solidFill>
                  <a:schemeClr val="tx1"/>
                </a:solidFill>
              </a:rPr>
              <a:t>the</a:t>
            </a:r>
            <a:r>
              <a:rPr lang="pt-BR" sz="3200" b="1" dirty="0" smtClean="0">
                <a:solidFill>
                  <a:schemeClr val="tx1"/>
                </a:solidFill>
              </a:rPr>
              <a:t> </a:t>
            </a:r>
            <a:r>
              <a:rPr lang="pt-BR" sz="3200" b="1" dirty="0" err="1" smtClean="0">
                <a:solidFill>
                  <a:schemeClr val="tx1"/>
                </a:solidFill>
              </a:rPr>
              <a:t>teachers</a:t>
            </a:r>
            <a:r>
              <a:rPr lang="pt-BR" sz="3200" b="1" dirty="0" smtClean="0">
                <a:solidFill>
                  <a:schemeClr val="tx1"/>
                </a:solidFill>
              </a:rPr>
              <a:t>’ </a:t>
            </a:r>
            <a:r>
              <a:rPr lang="pt-BR" sz="3200" b="1" dirty="0" err="1" smtClean="0">
                <a:solidFill>
                  <a:schemeClr val="tx1"/>
                </a:solidFill>
              </a:rPr>
              <a:t>reading</a:t>
            </a:r>
            <a:r>
              <a:rPr lang="pt-BR" sz="3200" b="1" dirty="0" smtClean="0">
                <a:solidFill>
                  <a:schemeClr val="tx1"/>
                </a:solidFill>
              </a:rPr>
              <a:t> </a:t>
            </a:r>
            <a:r>
              <a:rPr lang="pt-BR" sz="3200" b="1" dirty="0" err="1" smtClean="0">
                <a:solidFill>
                  <a:schemeClr val="tx1"/>
                </a:solidFill>
              </a:rPr>
              <a:t>and</a:t>
            </a:r>
            <a:r>
              <a:rPr lang="pt-BR" sz="3200" b="1" dirty="0" smtClean="0">
                <a:solidFill>
                  <a:schemeClr val="tx1"/>
                </a:solidFill>
              </a:rPr>
              <a:t> </a:t>
            </a:r>
            <a:r>
              <a:rPr lang="pt-BR" sz="3200" b="1" dirty="0" err="1" smtClean="0">
                <a:solidFill>
                  <a:schemeClr val="tx1"/>
                </a:solidFill>
              </a:rPr>
              <a:t>writing</a:t>
            </a:r>
            <a:r>
              <a:rPr lang="pt-BR" sz="3200" b="1" dirty="0" smtClean="0">
                <a:solidFill>
                  <a:schemeClr val="tx1"/>
                </a:solidFill>
              </a:rPr>
              <a:t> </a:t>
            </a:r>
            <a:endParaRPr lang="pt-BR" sz="3200" b="1" dirty="0">
              <a:solidFill>
                <a:schemeClr val="tx1"/>
              </a:solidFill>
            </a:endParaRPr>
          </a:p>
        </p:txBody>
      </p:sp>
    </p:spTree>
    <p:extLst>
      <p:ext uri="{BB962C8B-B14F-4D97-AF65-F5344CB8AC3E}">
        <p14:creationId xmlns:p14="http://schemas.microsoft.com/office/powerpoint/2010/main" val="2070728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r>
              <a:rPr lang="en-US" dirty="0" smtClean="0"/>
              <a:t>What the benefits of this experience for the teachers?</a:t>
            </a:r>
          </a:p>
          <a:p>
            <a:pPr>
              <a:buNone/>
            </a:pPr>
            <a:r>
              <a:rPr lang="en-US" dirty="0" smtClean="0"/>
              <a:t> </a:t>
            </a:r>
          </a:p>
          <a:p>
            <a:r>
              <a:rPr lang="en-US" dirty="0" smtClean="0"/>
              <a:t>What are its effect on their daily pedagogical work? </a:t>
            </a:r>
          </a:p>
          <a:p>
            <a:pPr>
              <a:buNone/>
            </a:pPr>
            <a:endParaRPr lang="en-US" dirty="0" smtClean="0"/>
          </a:p>
          <a:p>
            <a:pPr>
              <a:buNone/>
            </a:pPr>
            <a:r>
              <a:rPr lang="en-US" dirty="0" smtClean="0"/>
              <a:t>And for this symposium:</a:t>
            </a:r>
          </a:p>
          <a:p>
            <a:endParaRPr lang="en-US" dirty="0" smtClean="0"/>
          </a:p>
          <a:p>
            <a:r>
              <a:rPr lang="en-US" dirty="0" smtClean="0"/>
              <a:t>Are not the teachers at risk to being integrated, subtly and gradually, into the group of social minorities?</a:t>
            </a:r>
            <a:endParaRPr lang="pt-BR" dirty="0" smtClean="0"/>
          </a:p>
          <a:p>
            <a:pPr lvl="1">
              <a:buNone/>
            </a:pPr>
            <a:endParaRPr lang="en-US" dirty="0" smtClean="0"/>
          </a:p>
        </p:txBody>
      </p:sp>
      <p:sp>
        <p:nvSpPr>
          <p:cNvPr id="3" name="Título 2"/>
          <p:cNvSpPr>
            <a:spLocks noGrp="1"/>
          </p:cNvSpPr>
          <p:nvPr>
            <p:ph type="title"/>
          </p:nvPr>
        </p:nvSpPr>
        <p:spPr/>
        <p:style>
          <a:lnRef idx="0">
            <a:scrgbClr r="0" g="0" b="0"/>
          </a:lnRef>
          <a:fillRef idx="1003">
            <a:schemeClr val="dk2"/>
          </a:fillRef>
          <a:effectRef idx="0">
            <a:scrgbClr r="0" g="0" b="0"/>
          </a:effectRef>
          <a:fontRef idx="major"/>
        </p:style>
        <p:txBody>
          <a:bodyPr/>
          <a:lstStyle/>
          <a:p>
            <a:pPr algn="l"/>
            <a:r>
              <a:rPr lang="pt-BR" sz="4000" b="1" dirty="0" err="1" smtClean="0">
                <a:solidFill>
                  <a:schemeClr val="tx1"/>
                </a:solidFill>
              </a:rPr>
              <a:t>Questions</a:t>
            </a:r>
            <a:endParaRPr lang="pt-BR" sz="4000" b="1" dirty="0">
              <a:solidFill>
                <a:schemeClr val="tx1"/>
              </a:solidFill>
            </a:endParaRPr>
          </a:p>
        </p:txBody>
      </p:sp>
    </p:spTree>
    <p:extLst>
      <p:ext uri="{BB962C8B-B14F-4D97-AF65-F5344CB8AC3E}">
        <p14:creationId xmlns:p14="http://schemas.microsoft.com/office/powerpoint/2010/main" val="1673036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lnSpcReduction="10000"/>
          </a:bodyPr>
          <a:lstStyle/>
          <a:p>
            <a:pPr lvl="0"/>
            <a:r>
              <a:rPr lang="en-US" sz="2000" dirty="0" smtClean="0"/>
              <a:t>groups subjected to stigmatization and discrimination processes that result in forms of social inequality and exclusion.</a:t>
            </a:r>
          </a:p>
          <a:p>
            <a:pPr lvl="0"/>
            <a:r>
              <a:rPr lang="en-US" sz="2000" dirty="0" smtClean="0"/>
              <a:t>physical and symbolic violence  </a:t>
            </a:r>
          </a:p>
          <a:p>
            <a:pPr lvl="0"/>
            <a:r>
              <a:rPr lang="en-US" sz="2000" dirty="0" smtClean="0"/>
              <a:t>the role of the stereotypes  to maintain the social and symbolic order &gt; who are “inside”, who are “outside”</a:t>
            </a:r>
            <a:endParaRPr lang="pt-BR" sz="2000" dirty="0" smtClean="0"/>
          </a:p>
          <a:p>
            <a:pPr lvl="0"/>
            <a:r>
              <a:rPr lang="en-US" sz="2000" dirty="0" smtClean="0"/>
              <a:t>Ex: the indigenous populations, blacks, homosexuals, immigrants, women </a:t>
            </a:r>
            <a:endParaRPr lang="pt-BR" sz="2000" dirty="0" smtClean="0"/>
          </a:p>
          <a:p>
            <a:pPr lvl="0"/>
            <a:r>
              <a:rPr lang="pt-BR" sz="2000" dirty="0" smtClean="0"/>
              <a:t>More </a:t>
            </a:r>
            <a:r>
              <a:rPr lang="pt-BR" sz="2000" dirty="0" err="1" smtClean="0"/>
              <a:t>recently</a:t>
            </a:r>
            <a:r>
              <a:rPr lang="pt-BR" sz="2000" dirty="0" smtClean="0"/>
              <a:t>: </a:t>
            </a:r>
            <a:r>
              <a:rPr lang="pt-BR" sz="2000" dirty="0" err="1" smtClean="0"/>
              <a:t>the</a:t>
            </a:r>
            <a:r>
              <a:rPr lang="pt-BR" sz="2000" dirty="0" smtClean="0"/>
              <a:t> </a:t>
            </a:r>
            <a:r>
              <a:rPr lang="en-US" sz="2000" dirty="0" smtClean="0"/>
              <a:t>elderly, obese, homeless, among other groups emerged from neoliberal economic policies that engender inequalities </a:t>
            </a:r>
            <a:r>
              <a:rPr lang="pt-BR" sz="2000" dirty="0" smtClean="0"/>
              <a:t> </a:t>
            </a:r>
          </a:p>
          <a:p>
            <a:pPr lvl="0"/>
            <a:r>
              <a:rPr lang="en-US" sz="2000" dirty="0" smtClean="0"/>
              <a:t>M&amp;M &gt; unbalanced power within society and of the subordinate position experienced by certain groups.</a:t>
            </a:r>
            <a:endParaRPr lang="pt-BR" sz="2000" dirty="0" smtClean="0"/>
          </a:p>
          <a:p>
            <a:pPr>
              <a:spcAft>
                <a:spcPts val="600"/>
              </a:spcAft>
            </a:pPr>
            <a:endParaRPr lang="en-US" sz="2000" b="1" dirty="0" smtClean="0"/>
          </a:p>
          <a:p>
            <a:pPr lvl="1"/>
            <a:endParaRPr lang="en-US" b="1" dirty="0" smtClean="0"/>
          </a:p>
          <a:p>
            <a:endParaRPr lang="pt-BR" dirty="0"/>
          </a:p>
        </p:txBody>
      </p:sp>
      <p:sp>
        <p:nvSpPr>
          <p:cNvPr id="3" name="Título 2"/>
          <p:cNvSpPr>
            <a:spLocks noGrp="1"/>
          </p:cNvSpPr>
          <p:nvPr>
            <p:ph type="title"/>
          </p:nvPr>
        </p:nvSpPr>
        <p:spPr/>
        <p:style>
          <a:lnRef idx="0">
            <a:scrgbClr r="0" g="0" b="0"/>
          </a:lnRef>
          <a:fillRef idx="1003">
            <a:schemeClr val="dk2"/>
          </a:fillRef>
          <a:effectRef idx="0">
            <a:scrgbClr r="0" g="0" b="0"/>
          </a:effectRef>
          <a:fontRef idx="major"/>
        </p:style>
        <p:txBody>
          <a:bodyPr/>
          <a:lstStyle/>
          <a:p>
            <a:pPr algn="l"/>
            <a:r>
              <a:rPr lang="en-US" sz="3200" b="1" dirty="0" smtClean="0">
                <a:solidFill>
                  <a:schemeClr val="tx1"/>
                </a:solidFill>
              </a:rPr>
              <a:t/>
            </a:r>
            <a:br>
              <a:rPr lang="en-US" sz="3200" b="1" dirty="0" smtClean="0">
                <a:solidFill>
                  <a:schemeClr val="tx1"/>
                </a:solidFill>
              </a:rPr>
            </a:br>
            <a:r>
              <a:rPr lang="en-US" sz="3200" b="1" dirty="0" smtClean="0">
                <a:solidFill>
                  <a:schemeClr val="tx1"/>
                </a:solidFill>
              </a:rPr>
              <a:t>Minorities, majorities</a:t>
            </a:r>
            <a:r>
              <a:rPr lang="pt-BR" sz="3200" dirty="0" smtClean="0">
                <a:solidFill>
                  <a:schemeClr val="tx1"/>
                </a:solidFill>
              </a:rPr>
              <a:t/>
            </a:r>
            <a:br>
              <a:rPr lang="pt-BR" sz="3200" dirty="0" smtClean="0">
                <a:solidFill>
                  <a:schemeClr val="tx1"/>
                </a:solidFill>
              </a:rPr>
            </a:br>
            <a:endParaRPr lang="pt-BR" sz="3200" dirty="0">
              <a:solidFill>
                <a:schemeClr val="tx1"/>
              </a:solidFill>
              <a:latin typeface="Berlin Sans FB" pitchFamily="34" charset="0"/>
            </a:endParaRPr>
          </a:p>
        </p:txBody>
      </p:sp>
    </p:spTree>
    <p:extLst>
      <p:ext uri="{BB962C8B-B14F-4D97-AF65-F5344CB8AC3E}">
        <p14:creationId xmlns:p14="http://schemas.microsoft.com/office/powerpoint/2010/main" val="4246958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endParaRPr lang="en-US" dirty="0" smtClean="0"/>
          </a:p>
          <a:p>
            <a:pPr marL="365760" lvl="1">
              <a:buFont typeface="Wingdings" pitchFamily="2" charset="2"/>
              <a:buChar char=""/>
            </a:pPr>
            <a:r>
              <a:rPr lang="en-US" dirty="0" smtClean="0"/>
              <a:t>Segments of societies that possess cultural or physical traits that are devalued and not inserted in the culture of the majority, generating a process of exclusion and discrimination. (</a:t>
            </a:r>
            <a:r>
              <a:rPr lang="en-US" dirty="0" err="1" smtClean="0"/>
              <a:t>Strey</a:t>
            </a:r>
            <a:r>
              <a:rPr lang="en-US" dirty="0" smtClean="0"/>
              <a:t>, </a:t>
            </a:r>
            <a:r>
              <a:rPr lang="en-US" dirty="0" err="1" smtClean="0"/>
              <a:t>Guareschi</a:t>
            </a:r>
            <a:r>
              <a:rPr lang="en-US" dirty="0" smtClean="0"/>
              <a:t> and </a:t>
            </a:r>
            <a:r>
              <a:rPr lang="en-US" dirty="0" err="1" smtClean="0"/>
              <a:t>Bueno</a:t>
            </a:r>
            <a:r>
              <a:rPr lang="en-US" dirty="0" smtClean="0"/>
              <a:t>, 2002)</a:t>
            </a:r>
          </a:p>
          <a:p>
            <a:pPr marL="365760" lvl="1">
              <a:buFont typeface="Wingdings" pitchFamily="2" charset="2"/>
              <a:buChar char=""/>
            </a:pPr>
            <a:endParaRPr lang="en-US" dirty="0" smtClean="0"/>
          </a:p>
          <a:p>
            <a:pPr marL="365760" lvl="1">
              <a:buFont typeface="Wingdings" pitchFamily="2" charset="2"/>
              <a:buChar char=""/>
            </a:pPr>
            <a:r>
              <a:rPr lang="en-US" dirty="0" smtClean="0"/>
              <a:t>- groups that exist in the social border or outside it, to </a:t>
            </a:r>
            <a:r>
              <a:rPr lang="en-US" dirty="0" err="1" smtClean="0"/>
              <a:t>wich</a:t>
            </a:r>
            <a:r>
              <a:rPr lang="en-US" dirty="0" smtClean="0"/>
              <a:t> autonomy and responsibility are denied and does not have the trust and recognition of other groups (</a:t>
            </a:r>
            <a:r>
              <a:rPr lang="en-US" dirty="0" err="1" smtClean="0"/>
              <a:t>Moscovici</a:t>
            </a:r>
            <a:r>
              <a:rPr lang="en-US" dirty="0" smtClean="0"/>
              <a:t>, 2000)</a:t>
            </a:r>
          </a:p>
          <a:p>
            <a:endParaRPr lang="en-US" dirty="0" smtClean="0"/>
          </a:p>
          <a:p>
            <a:endParaRPr lang="en-US" dirty="0" smtClean="0"/>
          </a:p>
          <a:p>
            <a:endParaRPr lang="en-US" dirty="0" smtClean="0"/>
          </a:p>
          <a:p>
            <a:endParaRPr lang="pt-BR" dirty="0"/>
          </a:p>
        </p:txBody>
      </p:sp>
      <p:sp>
        <p:nvSpPr>
          <p:cNvPr id="3" name="Título 2"/>
          <p:cNvSpPr>
            <a:spLocks noGrp="1"/>
          </p:cNvSpPr>
          <p:nvPr>
            <p:ph type="title"/>
          </p:nvPr>
        </p:nvSpPr>
        <p:spPr/>
        <p:style>
          <a:lnRef idx="0">
            <a:scrgbClr r="0" g="0" b="0"/>
          </a:lnRef>
          <a:fillRef idx="1003">
            <a:schemeClr val="dk2"/>
          </a:fillRef>
          <a:effectRef idx="0">
            <a:scrgbClr r="0" g="0" b="0"/>
          </a:effectRef>
          <a:fontRef idx="major"/>
        </p:style>
        <p:txBody>
          <a:bodyPr/>
          <a:lstStyle/>
          <a:p>
            <a:pPr algn="l"/>
            <a:r>
              <a:rPr lang="pt-BR" sz="4000" b="1" dirty="0" err="1" smtClean="0">
                <a:solidFill>
                  <a:schemeClr val="tx1"/>
                </a:solidFill>
              </a:rPr>
              <a:t>Minorities</a:t>
            </a:r>
            <a:r>
              <a:rPr lang="pt-BR" sz="4000" b="1" dirty="0" smtClean="0">
                <a:solidFill>
                  <a:schemeClr val="tx1"/>
                </a:solidFill>
              </a:rPr>
              <a:t> </a:t>
            </a:r>
            <a:endParaRPr lang="pt-BR" sz="4000" dirty="0">
              <a:solidFill>
                <a:schemeClr val="tx1"/>
              </a:solidFill>
              <a:latin typeface="Berlin Sans FB" pitchFamily="34" charset="0"/>
            </a:endParaRPr>
          </a:p>
        </p:txBody>
      </p:sp>
    </p:spTree>
    <p:extLst>
      <p:ext uri="{BB962C8B-B14F-4D97-AF65-F5344CB8AC3E}">
        <p14:creationId xmlns:p14="http://schemas.microsoft.com/office/powerpoint/2010/main" val="8203892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apa Dura">
  <a:themeElements>
    <a:clrScheme name="Personalizada 2">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apa Dura">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Viagem">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3423</TotalTime>
  <Words>1598</Words>
  <Application>Microsoft Macintosh PowerPoint</Application>
  <PresentationFormat>On-screen Show (4:3)</PresentationFormat>
  <Paragraphs>143</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Capa Dura</vt:lpstr>
      <vt:lpstr>Brazilian primary teachers ascend the ladder of higher education. A contribution to the study of minorities/majorities  XIII Inter-American Symposium on Ethnography and Education UCLA, September 18-20, 2013 </vt:lpstr>
      <vt:lpstr>Maestras brasileñas de primaria galgam los pasos de la educación superior. Una contribución al estudio de las minorías / mayorías XIII Inter-American Symposium on Ethnography and Education UCLA, September 18-20, 2013 </vt:lpstr>
      <vt:lpstr>An overview</vt:lpstr>
      <vt:lpstr> The National Law of Education, 1996 </vt:lpstr>
      <vt:lpstr>  The ethnographic research  </vt:lpstr>
      <vt:lpstr>Focus: the teachers’ reading and writing </vt:lpstr>
      <vt:lpstr>Questions</vt:lpstr>
      <vt:lpstr> Minorities, majorities </vt:lpstr>
      <vt:lpstr>Minorities </vt:lpstr>
      <vt:lpstr>Teachers’ profile </vt:lpstr>
      <vt:lpstr>Crossing borders?</vt:lpstr>
      <vt:lpstr>Teachers’ modes of reading</vt:lpstr>
      <vt:lpstr> A symbolic violence   </vt:lpstr>
      <vt:lpstr>After the course, what has remained? </vt:lpstr>
      <vt:lpstr> Theoretical knowledge X practice    </vt:lpstr>
      <vt:lpstr> Theoretical knowledge X practice    </vt:lpstr>
      <vt:lpstr>In sum … </vt:lpstr>
      <vt:lpstr>Why this occur? </vt:lpstr>
      <vt:lpstr> Conclusions (rather provisional)</vt:lpstr>
      <vt:lpstr>Our questions remain</vt:lpstr>
      <vt:lpstr>  </vt:lpstr>
      <vt:lpstr> Thank you very much!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Happiness and well-being at work among teachers: sources and dynamics</dc:title>
  <dc:creator>belmira</dc:creator>
  <cp:lastModifiedBy>Kathryn Anderson-Levitt</cp:lastModifiedBy>
  <cp:revision>244</cp:revision>
  <dcterms:created xsi:type="dcterms:W3CDTF">2013-07-05T18:22:50Z</dcterms:created>
  <dcterms:modified xsi:type="dcterms:W3CDTF">2013-10-04T03:08:14Z</dcterms:modified>
</cp:coreProperties>
</file>