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2" r:id="rId3"/>
    <p:sldId id="273" r:id="rId4"/>
    <p:sldId id="271" r:id="rId5"/>
    <p:sldId id="266" r:id="rId6"/>
    <p:sldId id="270" r:id="rId7"/>
    <p:sldId id="274" r:id="rId8"/>
    <p:sldId id="268" r:id="rId9"/>
    <p:sldId id="263" r:id="rId10"/>
    <p:sldId id="264" r:id="rId11"/>
    <p:sldId id="275" r:id="rId12"/>
    <p:sldId id="276" r:id="rId13"/>
    <p:sldId id="256" r:id="rId14"/>
    <p:sldId id="267" r:id="rId15"/>
    <p:sldId id="258" r:id="rId16"/>
    <p:sldId id="277" r:id="rId17"/>
    <p:sldId id="260" r:id="rId18"/>
    <p:sldId id="278" r:id="rId19"/>
    <p:sldId id="259" r:id="rId20"/>
    <p:sldId id="279" r:id="rId21"/>
    <p:sldId id="257" r:id="rId22"/>
    <p:sldId id="280" r:id="rId23"/>
    <p:sldId id="261" r:id="rId24"/>
    <p:sldId id="281" r:id="rId2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94660"/>
  </p:normalViewPr>
  <p:slideViewPr>
    <p:cSldViewPr>
      <p:cViewPr>
        <p:scale>
          <a:sx n="80" d="100"/>
          <a:sy n="80" d="100"/>
        </p:scale>
        <p:origin x="-904"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FF2A3BB-988F-40EF-BD1D-17CC24B02A96}" type="datetimeFigureOut">
              <a:rPr lang="pt-BR" smtClean="0"/>
              <a:pPr/>
              <a:t>10/4/13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FF2A3BB-988F-40EF-BD1D-17CC24B02A96}" type="datetimeFigureOut">
              <a:rPr lang="pt-BR" smtClean="0"/>
              <a:pPr/>
              <a:t>10/4/13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9FF2A3BB-988F-40EF-BD1D-17CC24B02A96}" type="datetimeFigureOut">
              <a:rPr lang="pt-BR" smtClean="0"/>
              <a:pPr/>
              <a:t>10/4/13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FF2A3BB-988F-40EF-BD1D-17CC24B02A96}" type="datetimeFigureOut">
              <a:rPr lang="pt-BR" smtClean="0"/>
              <a:pPr/>
              <a:t>10/4/13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FF2A3BB-988F-40EF-BD1D-17CC24B02A96}" type="datetimeFigureOut">
              <a:rPr lang="pt-BR" smtClean="0"/>
              <a:pPr/>
              <a:t>10/4/13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FF2A3BB-988F-40EF-BD1D-17CC24B02A96}" type="datetimeFigureOut">
              <a:rPr lang="pt-BR" smtClean="0"/>
              <a:pPr/>
              <a:t>10/4/13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76C818-DC24-495A-97CB-849B94E9D26F}"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2A3BB-988F-40EF-BD1D-17CC24B02A96}" type="datetimeFigureOut">
              <a:rPr lang="pt-BR" smtClean="0"/>
              <a:pPr/>
              <a:t>10/4/13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6C818-DC24-495A-97CB-849B94E9D26F}"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hyperlink" Target="http://www.perspectiva.ufsc.br/perspectiva_2005_02/14_artigo_clarice_cohn.pdf" TargetMode="External"/><Relationship Id="rId4" Type="http://schemas.openxmlformats.org/officeDocument/2006/relationships/hyperlink" Target="http://socialsciences.scielo.org/scielo.php?pid=S0104-71832010000100005&amp;script=sci_arttext" TargetMode="External"/><Relationship Id="rId5" Type="http://schemas.openxmlformats.org/officeDocument/2006/relationships/hyperlink" Target="http://popups.ulg.ac.be/AnthropoChildren/document.php?id=427" TargetMode="External"/><Relationship Id="rId1" Type="http://schemas.openxmlformats.org/officeDocument/2006/relationships/slideLayout" Target="../slideLayouts/slideLayout2.xml"/><Relationship Id="rId2" Type="http://schemas.openxmlformats.org/officeDocument/2006/relationships/hyperlink" Target="http://www.ced.ufsc.br/~nee0a6/clarice.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5" y="692696"/>
            <a:ext cx="7632848" cy="5539978"/>
          </a:xfrm>
          <a:prstGeom prst="rect">
            <a:avLst/>
          </a:prstGeom>
          <a:noFill/>
          <a:ln>
            <a:solidFill>
              <a:schemeClr val="accent6">
                <a:lumMod val="50000"/>
              </a:schemeClr>
            </a:solidFill>
          </a:ln>
          <a:effectLst>
            <a:outerShdw blurRad="50800" dist="38100" dir="13500000" algn="br" rotWithShape="0">
              <a:prstClr val="black">
                <a:alpha val="40000"/>
              </a:prstClr>
            </a:outerShdw>
          </a:effectLst>
        </p:spPr>
        <p:txBody>
          <a:bodyPr wrap="square" rtlCol="0">
            <a:spAutoFit/>
          </a:bodyPr>
          <a:lstStyle/>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t-B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escolarização dos </a:t>
            </a:r>
            <a:r>
              <a:rPr lang="pt-B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Xikrin</a:t>
            </a:r>
            <a:r>
              <a:rPr lang="pt-B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Norte do </a:t>
            </a:r>
            <a:r>
              <a:rPr lang="pt-B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Brasill</a:t>
            </a:r>
            <a:r>
              <a:rPr lang="pt-B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pt-B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Noções indígenas de aprendizagem e  seus contextos</a:t>
            </a:r>
          </a:p>
          <a:p>
            <a:pPr algn="ctr"/>
            <a:endPar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Xikrin</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Schooling</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Indigenous</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concepts</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of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learning</a:t>
            </a:r>
            <a:r>
              <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AR"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contexts</a:t>
            </a:r>
            <a:endParaRPr lang="es-A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s-A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Clarice</a:t>
            </a:r>
            <a:r>
              <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s-A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Cohn</a:t>
            </a: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t-B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Universidade Federal de São Carlos</a:t>
            </a:r>
          </a:p>
          <a:p>
            <a:pPr algn="ctr"/>
            <a:r>
              <a:rPr lang="pt-B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Observatório da Educação Escolar Indígena da UFSCar – CAPES</a:t>
            </a:r>
          </a:p>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XIII SIMPOSIO INTERAMERICANO DE INVESTIGACIÓN ETNOGRÁFICA DE LA EDUCACIÓN</a:t>
            </a:r>
          </a:p>
          <a:p>
            <a:pPr algn="ctr"/>
            <a:endPar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s-A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UCLA, 2013</a:t>
            </a:r>
          </a:p>
          <a:p>
            <a:endParaRPr lang="es-AR"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uario\Documents\Camila\Xikrin\Textos OEEI UFCar\2013\fotos ana\IMG_22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err="1" smtClean="0"/>
              <a:t>Schools</a:t>
            </a:r>
            <a:endParaRPr lang="es-AR" dirty="0"/>
          </a:p>
        </p:txBody>
      </p:sp>
      <p:sp>
        <p:nvSpPr>
          <p:cNvPr id="5" name="Content Placeholder 4"/>
          <p:cNvSpPr>
            <a:spLocks noGrp="1"/>
          </p:cNvSpPr>
          <p:nvPr>
            <p:ph idx="1"/>
          </p:nvPr>
        </p:nvSpPr>
        <p:spPr/>
        <p:txBody>
          <a:bodyPr>
            <a:normAutofit fontScale="85000" lnSpcReduction="20000"/>
          </a:bodyPr>
          <a:lstStyle/>
          <a:p>
            <a:r>
              <a:rPr lang="en-US" dirty="0" err="1" smtClean="0"/>
              <a:t>Xikrin</a:t>
            </a:r>
            <a:r>
              <a:rPr lang="en-US" dirty="0" smtClean="0"/>
              <a:t> have experienced schooling since they were first </a:t>
            </a:r>
            <a:r>
              <a:rPr lang="en-US" i="1" dirty="0" smtClean="0"/>
              <a:t>contacted</a:t>
            </a:r>
            <a:r>
              <a:rPr lang="en-US" dirty="0" smtClean="0"/>
              <a:t>, or </a:t>
            </a:r>
            <a:r>
              <a:rPr lang="en-US" i="1" dirty="0" smtClean="0"/>
              <a:t>pacified (</a:t>
            </a:r>
            <a:r>
              <a:rPr lang="en-US" dirty="0" smtClean="0"/>
              <a:t>which are the ways Brazilian State policy would call those actions viewed as protecting Brazilian Indigenous populations</a:t>
            </a:r>
            <a:r>
              <a:rPr lang="en-US" i="1" dirty="0" smtClean="0"/>
              <a:t>)</a:t>
            </a:r>
            <a:r>
              <a:rPr lang="en-US" dirty="0" smtClean="0"/>
              <a:t>, and settled in a single village controlled by Brazilian State (as someone working for FUNAI would be sent to live with them);</a:t>
            </a:r>
          </a:p>
          <a:p>
            <a:r>
              <a:rPr lang="en-US" dirty="0" smtClean="0"/>
              <a:t>Although most current generations had one way or the other experienced </a:t>
            </a:r>
            <a:r>
              <a:rPr lang="en-US" dirty="0" err="1" smtClean="0"/>
              <a:t>schooling,until</a:t>
            </a:r>
            <a:r>
              <a:rPr lang="en-US" dirty="0" smtClean="0"/>
              <a:t> recently there were no literate people in the villages;</a:t>
            </a:r>
          </a:p>
          <a:p>
            <a:r>
              <a:rPr lang="en-US" dirty="0" smtClean="0"/>
              <a:t>Nevertheless, they put a great deal of value into having a school in the village for their children to attend 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err="1" smtClean="0"/>
              <a:t>The</a:t>
            </a:r>
            <a:r>
              <a:rPr lang="es-AR" dirty="0" smtClean="0"/>
              <a:t> </a:t>
            </a:r>
            <a:r>
              <a:rPr lang="es-AR" dirty="0" err="1" smtClean="0"/>
              <a:t>school</a:t>
            </a:r>
            <a:endParaRPr lang="es-AR" dirty="0"/>
          </a:p>
        </p:txBody>
      </p:sp>
      <p:sp>
        <p:nvSpPr>
          <p:cNvPr id="3" name="Content Placeholder 2"/>
          <p:cNvSpPr>
            <a:spLocks noGrp="1"/>
          </p:cNvSpPr>
          <p:nvPr>
            <p:ph idx="1"/>
          </p:nvPr>
        </p:nvSpPr>
        <p:spPr/>
        <p:txBody>
          <a:bodyPr>
            <a:normAutofit fontScale="85000" lnSpcReduction="20000"/>
          </a:bodyPr>
          <a:lstStyle/>
          <a:p>
            <a:r>
              <a:rPr lang="en-US" dirty="0" smtClean="0"/>
              <a:t>Built in the same way as non-indigenous schools in the region, they are dark and oppressive to my eyes – but it was their choice to build them this way;</a:t>
            </a:r>
          </a:p>
          <a:p>
            <a:r>
              <a:rPr lang="en-US" dirty="0" smtClean="0"/>
              <a:t>Teachers are mostly non-indigenous, and it was just on the past year that the first </a:t>
            </a:r>
            <a:r>
              <a:rPr lang="en-US" dirty="0" err="1" smtClean="0"/>
              <a:t>Xikrin</a:t>
            </a:r>
            <a:r>
              <a:rPr lang="en-US" dirty="0" smtClean="0"/>
              <a:t> teacher was allowed to act as a teacher at school by local government;</a:t>
            </a:r>
          </a:p>
          <a:p>
            <a:r>
              <a:rPr lang="en-US" dirty="0" smtClean="0"/>
              <a:t>So, children would do exactly the opposite as they do outside the school: there they respond to a non-indigenous teacher, who does not speak their language, and have to stay seated and silent while making their tasks, which seems to be meaningless to them;</a:t>
            </a:r>
          </a:p>
          <a:p>
            <a:endParaRPr lang="es-AR"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uario\Documents\Camila\Xikrin\FOTOS\TODAS 1º campo 2011\fotos\IMG_1295.JPG"/>
          <p:cNvPicPr>
            <a:picLocks noChangeAspect="1" noChangeArrowheads="1"/>
          </p:cNvPicPr>
          <p:nvPr/>
        </p:nvPicPr>
        <p:blipFill>
          <a:blip r:embed="rId2" cstate="print"/>
          <a:srcRect/>
          <a:stretch>
            <a:fillRect/>
          </a:stretch>
        </p:blipFill>
        <p:spPr bwMode="auto">
          <a:xfrm>
            <a:off x="541338" y="287338"/>
            <a:ext cx="4086225" cy="2925762"/>
          </a:xfrm>
          <a:prstGeom prst="rect">
            <a:avLst/>
          </a:prstGeom>
          <a:noFill/>
          <a:ln w="9525">
            <a:noFill/>
            <a:miter lim="800000"/>
            <a:headEnd/>
            <a:tailEnd/>
          </a:ln>
        </p:spPr>
      </p:pic>
      <p:pic>
        <p:nvPicPr>
          <p:cNvPr id="5" name="Picture 4" descr="C:\Users\Usuario\Documents\Camila\Xikrin\FOTOS\TODAS 1º campo 2011\fotos\IMG_1707.JPG"/>
          <p:cNvPicPr>
            <a:picLocks noChangeAspect="1" noChangeArrowheads="1"/>
          </p:cNvPicPr>
          <p:nvPr/>
        </p:nvPicPr>
        <p:blipFill>
          <a:blip r:embed="rId3" cstate="print"/>
          <a:srcRect/>
          <a:stretch>
            <a:fillRect/>
          </a:stretch>
        </p:blipFill>
        <p:spPr bwMode="auto">
          <a:xfrm>
            <a:off x="541338" y="3213100"/>
            <a:ext cx="4032250" cy="3078163"/>
          </a:xfrm>
          <a:prstGeom prst="rect">
            <a:avLst/>
          </a:prstGeom>
          <a:noFill/>
          <a:ln w="9525">
            <a:noFill/>
            <a:miter lim="800000"/>
            <a:headEnd/>
            <a:tailEnd/>
          </a:ln>
        </p:spPr>
      </p:pic>
      <p:pic>
        <p:nvPicPr>
          <p:cNvPr id="6" name="Picture 8" descr="C:\Users\Usuario\Documents\Camila\Xikrin\FOTOS\escola 2011\IMG_2224.JPG"/>
          <p:cNvPicPr>
            <a:picLocks noChangeAspect="1" noChangeArrowheads="1"/>
          </p:cNvPicPr>
          <p:nvPr/>
        </p:nvPicPr>
        <p:blipFill>
          <a:blip r:embed="rId4" cstate="print"/>
          <a:srcRect/>
          <a:stretch>
            <a:fillRect/>
          </a:stretch>
        </p:blipFill>
        <p:spPr bwMode="auto">
          <a:xfrm>
            <a:off x="4645025" y="282575"/>
            <a:ext cx="4103688" cy="3132138"/>
          </a:xfrm>
          <a:prstGeom prst="rect">
            <a:avLst/>
          </a:prstGeom>
          <a:noFill/>
          <a:ln w="9525">
            <a:noFill/>
            <a:miter lim="800000"/>
            <a:headEnd/>
            <a:tailEnd/>
          </a:ln>
        </p:spPr>
      </p:pic>
      <p:pic>
        <p:nvPicPr>
          <p:cNvPr id="7" name="Picture 4" descr="C:\Users\Usuario\Documents\Camila\Xikrin\FOTOS\TODAS 1º campo 2011\IMG_0930.JPG"/>
          <p:cNvPicPr>
            <a:picLocks noChangeAspect="1" noChangeArrowheads="1"/>
          </p:cNvPicPr>
          <p:nvPr/>
        </p:nvPicPr>
        <p:blipFill>
          <a:blip r:embed="rId5" cstate="print"/>
          <a:srcRect/>
          <a:stretch>
            <a:fillRect/>
          </a:stretch>
        </p:blipFill>
        <p:spPr bwMode="auto">
          <a:xfrm>
            <a:off x="4573588" y="3200400"/>
            <a:ext cx="4175125" cy="30908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uario\Documents\Camila\Xikrin\FOTOS\TODAS 1º campo 2011\IMG_215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Usuario\Documents\Camila\Xikrin\FOTOS\TODAS 1º campo 2011\IMG_0929.JPG"/>
          <p:cNvPicPr>
            <a:picLocks noChangeAspect="1" noChangeArrowheads="1"/>
          </p:cNvPicPr>
          <p:nvPr/>
        </p:nvPicPr>
        <p:blipFill>
          <a:blip r:embed="rId2" cstate="print"/>
          <a:srcRect/>
          <a:stretch>
            <a:fillRect/>
          </a:stretch>
        </p:blipFill>
        <p:spPr bwMode="auto">
          <a:xfrm>
            <a:off x="0" y="-1"/>
            <a:ext cx="9144000" cy="685723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err="1" smtClean="0"/>
              <a:t>Learning</a:t>
            </a:r>
            <a:r>
              <a:rPr lang="es-AR" dirty="0" smtClean="0"/>
              <a:t> at </a:t>
            </a:r>
            <a:r>
              <a:rPr lang="es-AR" dirty="0" err="1" smtClean="0"/>
              <a:t>school</a:t>
            </a:r>
            <a:endParaRPr lang="es-AR" dirty="0"/>
          </a:p>
        </p:txBody>
      </p:sp>
      <p:sp>
        <p:nvSpPr>
          <p:cNvPr id="3" name="Content Placeholder 2"/>
          <p:cNvSpPr>
            <a:spLocks noGrp="1"/>
          </p:cNvSpPr>
          <p:nvPr>
            <p:ph sz="half" idx="1"/>
          </p:nvPr>
        </p:nvSpPr>
        <p:spPr/>
        <p:txBody>
          <a:bodyPr>
            <a:normAutofit fontScale="77500" lnSpcReduction="20000"/>
          </a:bodyPr>
          <a:lstStyle/>
          <a:p>
            <a:r>
              <a:rPr lang="en-US" dirty="0" smtClean="0"/>
              <a:t>Instead of going around in a group, their tasks in school have to be accomplished alone, and no conversations would be allowed. Going around the village, going to the river, entering someone’s house, one is always going to see a group of children doing the same thing together, commenting, learning together. Not at school, where it is seen as wrong  asking anything  to the colleague seating by your side.</a:t>
            </a:r>
            <a:endParaRPr lang="en-US" dirty="0"/>
          </a:p>
        </p:txBody>
      </p:sp>
      <p:pic>
        <p:nvPicPr>
          <p:cNvPr id="9" name="Content Placeholder 8" descr="imagesCA776GEG.jpg"/>
          <p:cNvPicPr>
            <a:picLocks noGrp="1" noChangeAspect="1"/>
          </p:cNvPicPr>
          <p:nvPr>
            <p:ph sz="half" idx="2"/>
          </p:nvPr>
        </p:nvPicPr>
        <p:blipFill>
          <a:blip r:embed="rId2" cstate="print"/>
          <a:stretch>
            <a:fillRect/>
          </a:stretch>
        </p:blipFill>
        <p:spPr>
          <a:xfrm>
            <a:off x="5004048" y="2348880"/>
            <a:ext cx="2736304" cy="2314401"/>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uario\Documents\Camila\Xikrin\FOTOS\escola 2011\IMG_17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valuable school</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Nevertheless, they love that school. They love everything about it: the tasks, drawing….</a:t>
            </a:r>
          </a:p>
          <a:p>
            <a:r>
              <a:rPr lang="en-US" dirty="0" smtClean="0"/>
              <a:t>And they love COPYING from the board; they do not really write, but more likely copy what is written in the board, as if it were a graphic pattern;</a:t>
            </a:r>
          </a:p>
          <a:p>
            <a:r>
              <a:rPr lang="en-US" dirty="0" smtClean="0"/>
              <a:t>Parents and adults do not get much involved at school; teachers and the children do all that is needed for it to work, even getting it cleaned and cooking; all that adults care about is that classes are given each day, and that their children write a lot – copying …..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uario\Documents\Camila\Xikrin\FOTOS\escola 2011\IMG_096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err="1" smtClean="0"/>
              <a:t>The</a:t>
            </a:r>
            <a:r>
              <a:rPr lang="es-AR" dirty="0" smtClean="0"/>
              <a:t> </a:t>
            </a:r>
            <a:r>
              <a:rPr lang="es-AR" dirty="0" err="1" smtClean="0"/>
              <a:t>Xikrin</a:t>
            </a:r>
            <a:r>
              <a:rPr lang="es-AR" dirty="0" smtClean="0"/>
              <a:t> (</a:t>
            </a:r>
            <a:r>
              <a:rPr lang="es-AR" dirty="0" err="1" smtClean="0"/>
              <a:t>Mebengokre</a:t>
            </a:r>
            <a:r>
              <a:rPr lang="es-AR" dirty="0" smtClean="0"/>
              <a:t>) </a:t>
            </a:r>
            <a:endParaRPr lang="es-AR" dirty="0"/>
          </a:p>
        </p:txBody>
      </p:sp>
      <p:sp>
        <p:nvSpPr>
          <p:cNvPr id="4" name="Content Placeholder 3"/>
          <p:cNvSpPr>
            <a:spLocks noGrp="1"/>
          </p:cNvSpPr>
          <p:nvPr>
            <p:ph sz="half" idx="1"/>
          </p:nvPr>
        </p:nvSpPr>
        <p:spPr/>
        <p:txBody>
          <a:bodyPr>
            <a:normAutofit fontScale="92500"/>
          </a:bodyPr>
          <a:lstStyle/>
          <a:p>
            <a:r>
              <a:rPr lang="es-AR" dirty="0" err="1" smtClean="0"/>
              <a:t>Indigenous</a:t>
            </a:r>
            <a:r>
              <a:rPr lang="es-AR" dirty="0" smtClean="0"/>
              <a:t> </a:t>
            </a:r>
            <a:r>
              <a:rPr lang="es-AR" dirty="0" err="1" smtClean="0"/>
              <a:t>People</a:t>
            </a:r>
            <a:r>
              <a:rPr lang="es-AR" dirty="0" smtClean="0"/>
              <a:t> </a:t>
            </a:r>
            <a:r>
              <a:rPr lang="es-AR" dirty="0" err="1" smtClean="0"/>
              <a:t>from</a:t>
            </a:r>
            <a:r>
              <a:rPr lang="es-AR" dirty="0" smtClean="0"/>
              <a:t> </a:t>
            </a:r>
            <a:r>
              <a:rPr lang="es-AR" dirty="0" err="1" smtClean="0"/>
              <a:t>the</a:t>
            </a:r>
            <a:r>
              <a:rPr lang="es-AR" dirty="0" smtClean="0"/>
              <a:t> North of </a:t>
            </a:r>
            <a:r>
              <a:rPr lang="es-AR" dirty="0" err="1" smtClean="0"/>
              <a:t>the</a:t>
            </a:r>
            <a:r>
              <a:rPr lang="es-AR" dirty="0" smtClean="0"/>
              <a:t> Country, Ge </a:t>
            </a:r>
            <a:r>
              <a:rPr lang="es-AR" dirty="0" err="1" smtClean="0"/>
              <a:t>language</a:t>
            </a:r>
            <a:r>
              <a:rPr lang="es-AR" dirty="0" smtClean="0"/>
              <a:t> </a:t>
            </a:r>
            <a:r>
              <a:rPr lang="es-AR" dirty="0" err="1" smtClean="0"/>
              <a:t>speakers</a:t>
            </a:r>
            <a:r>
              <a:rPr lang="es-AR" dirty="0" smtClean="0"/>
              <a:t>;</a:t>
            </a:r>
          </a:p>
          <a:p>
            <a:r>
              <a:rPr lang="es-AR" dirty="0" smtClean="0"/>
              <a:t>Oficial </a:t>
            </a:r>
            <a:r>
              <a:rPr lang="es-AR" i="1" dirty="0" err="1" smtClean="0"/>
              <a:t>contact</a:t>
            </a:r>
            <a:r>
              <a:rPr lang="es-AR" dirty="0" smtClean="0"/>
              <a:t>: 1950s</a:t>
            </a:r>
          </a:p>
          <a:p>
            <a:r>
              <a:rPr lang="es-AR" dirty="0" err="1" smtClean="0"/>
              <a:t>Schooling</a:t>
            </a:r>
            <a:r>
              <a:rPr lang="es-AR" dirty="0" smtClean="0"/>
              <a:t> </a:t>
            </a:r>
            <a:r>
              <a:rPr lang="es-AR" dirty="0" err="1" smtClean="0"/>
              <a:t>experiences</a:t>
            </a:r>
            <a:r>
              <a:rPr lang="es-AR" dirty="0" smtClean="0"/>
              <a:t> </a:t>
            </a:r>
            <a:r>
              <a:rPr lang="es-AR" dirty="0" err="1" smtClean="0"/>
              <a:t>since</a:t>
            </a:r>
            <a:r>
              <a:rPr lang="es-AR" dirty="0" smtClean="0"/>
              <a:t> 1970;</a:t>
            </a:r>
          </a:p>
          <a:p>
            <a:r>
              <a:rPr lang="es-AR" dirty="0" smtClean="0"/>
              <a:t>8 </a:t>
            </a:r>
            <a:r>
              <a:rPr lang="es-AR" dirty="0" err="1" smtClean="0"/>
              <a:t>villages</a:t>
            </a:r>
            <a:r>
              <a:rPr lang="es-AR" dirty="0" smtClean="0"/>
              <a:t> at </a:t>
            </a:r>
            <a:r>
              <a:rPr lang="es-AR" dirty="0" err="1" smtClean="0"/>
              <a:t>Bacaja</a:t>
            </a:r>
            <a:r>
              <a:rPr lang="es-AR" dirty="0" smtClean="0"/>
              <a:t> </a:t>
            </a:r>
            <a:r>
              <a:rPr lang="es-AR" dirty="0" err="1" smtClean="0"/>
              <a:t>River</a:t>
            </a:r>
            <a:r>
              <a:rPr lang="es-AR" dirty="0" smtClean="0"/>
              <a:t>, </a:t>
            </a:r>
            <a:r>
              <a:rPr lang="es-AR" dirty="0" err="1" smtClean="0"/>
              <a:t>nowadays</a:t>
            </a:r>
            <a:r>
              <a:rPr lang="es-AR" dirty="0" smtClean="0"/>
              <a:t> in </a:t>
            </a:r>
            <a:r>
              <a:rPr lang="es-AR" dirty="0" err="1" smtClean="0"/>
              <a:t>danger</a:t>
            </a:r>
            <a:r>
              <a:rPr lang="es-AR" dirty="0" smtClean="0"/>
              <a:t> </a:t>
            </a:r>
            <a:r>
              <a:rPr lang="es-AR" dirty="0" err="1" smtClean="0"/>
              <a:t>because</a:t>
            </a:r>
            <a:r>
              <a:rPr lang="es-AR" dirty="0" smtClean="0"/>
              <a:t> of Belo Monte </a:t>
            </a:r>
            <a:r>
              <a:rPr lang="es-AR" dirty="0" err="1" smtClean="0"/>
              <a:t>Dam</a:t>
            </a:r>
            <a:endParaRPr lang="es-AR" dirty="0" smtClean="0"/>
          </a:p>
          <a:p>
            <a:endParaRPr lang="es-AR" dirty="0" smtClean="0"/>
          </a:p>
          <a:p>
            <a:endParaRPr lang="es-AR" dirty="0" smtClean="0"/>
          </a:p>
        </p:txBody>
      </p:sp>
      <p:pic>
        <p:nvPicPr>
          <p:cNvPr id="6" name="Content Placeholder 5" descr="brasil.jpg"/>
          <p:cNvPicPr>
            <a:picLocks noGrp="1" noChangeAspect="1"/>
          </p:cNvPicPr>
          <p:nvPr>
            <p:ph sz="half" idx="2"/>
          </p:nvPr>
        </p:nvPicPr>
        <p:blipFill>
          <a:blip r:embed="rId2" cstate="print"/>
          <a:stretch>
            <a:fillRect/>
          </a:stretch>
        </p:blipFill>
        <p:spPr>
          <a:xfrm>
            <a:off x="5148064" y="1628800"/>
            <a:ext cx="2808312" cy="3312368"/>
          </a:xfrm>
        </p:spPr>
      </p:pic>
      <p:sp>
        <p:nvSpPr>
          <p:cNvPr id="11" name="Right Arrow 10"/>
          <p:cNvSpPr/>
          <p:nvPr/>
        </p:nvSpPr>
        <p:spPr>
          <a:xfrm>
            <a:off x="6012160" y="2492896"/>
            <a:ext cx="474352" cy="216024"/>
          </a:xfrm>
          <a:prstGeom prst="rightArrow">
            <a:avLst>
              <a:gd name="adj1" fmla="val 50000"/>
              <a:gd name="adj2" fmla="val 459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Xikrin</a:t>
            </a:r>
            <a:r>
              <a:rPr lang="en-US" dirty="0" smtClean="0"/>
              <a:t> expectations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All the </a:t>
            </a:r>
            <a:r>
              <a:rPr lang="en-US" dirty="0" err="1" smtClean="0"/>
              <a:t>Xikrin</a:t>
            </a:r>
            <a:r>
              <a:rPr lang="en-US" dirty="0" smtClean="0"/>
              <a:t> expect from the school is that it teaches their children to be able to cope with non-indigenous world. For that, they figure, no one better then the “whites” would know how to teach it. So, they allow them to take care of their children for 4 hours each day, and do not control what they are teaching their children;</a:t>
            </a:r>
          </a:p>
          <a:p>
            <a:r>
              <a:rPr lang="en-US" dirty="0" smtClean="0"/>
              <a:t>In fact, going to school is all about coping with this other world: in an inside-outside spatial position, just outside the village circle, keeping the children silently doing their own tasks by themselves, in a “real” school building (because similar to the non-indigenous schools they got to know), engaging them in different tasks they would assume in the village’s everyday life – like cleaning up, making body paintings on paper regardless if they are boys or girls (women only are allowed to make them on bodies) -  school is really a place to get in touch with </a:t>
            </a:r>
            <a:r>
              <a:rPr lang="en-US" dirty="0" err="1" smtClean="0"/>
              <a:t>alterity</a:t>
            </a:r>
            <a:r>
              <a:rPr lang="en-US" dirty="0" smtClean="0"/>
              <a:t> and getting to know how to deal with it.</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uario\Documents\Camila\Xikrin\FOTOS\reunião xikrin e procurador felício 2011\100NIKON\DSCN74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o explicativo retangular 5"/>
          <p:cNvSpPr/>
          <p:nvPr/>
        </p:nvSpPr>
        <p:spPr>
          <a:xfrm>
            <a:off x="7668344" y="4509120"/>
            <a:ext cx="914400" cy="61264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err="1" smtClean="0"/>
              <a:t>The</a:t>
            </a:r>
            <a:r>
              <a:rPr lang="pt-BR" sz="1000" dirty="0" smtClean="0"/>
              <a:t> </a:t>
            </a:r>
            <a:r>
              <a:rPr lang="pt-BR" sz="1000" dirty="0" err="1" smtClean="0"/>
              <a:t>school</a:t>
            </a:r>
            <a:r>
              <a:rPr lang="pt-BR" sz="1000" dirty="0" smtClean="0"/>
              <a:t> in </a:t>
            </a:r>
            <a:r>
              <a:rPr lang="pt-BR" sz="1000" dirty="0" err="1" smtClean="0"/>
              <a:t>Mrotidjam</a:t>
            </a:r>
            <a:r>
              <a:rPr lang="pt-BR" sz="1000" dirty="0" smtClean="0"/>
              <a:t> </a:t>
            </a:r>
            <a:r>
              <a:rPr lang="pt-BR" sz="1000" dirty="0" err="1" smtClean="0"/>
              <a:t>village</a:t>
            </a:r>
            <a:endParaRPr lang="pt-BR" sz="1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is children’s business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More than that, as research done with my student </a:t>
            </a:r>
            <a:r>
              <a:rPr lang="en-US" dirty="0" err="1" smtClean="0"/>
              <a:t>Camila</a:t>
            </a:r>
            <a:r>
              <a:rPr lang="en-US" dirty="0" smtClean="0"/>
              <a:t> </a:t>
            </a:r>
            <a:r>
              <a:rPr lang="en-US" dirty="0" err="1" smtClean="0"/>
              <a:t>Beltrame</a:t>
            </a:r>
            <a:r>
              <a:rPr lang="en-US" dirty="0" smtClean="0"/>
              <a:t> showed, what is learnt in school is done only inside the school walls, and only by children;</a:t>
            </a:r>
          </a:p>
          <a:p>
            <a:r>
              <a:rPr lang="en-US" dirty="0" smtClean="0"/>
              <a:t>If  </a:t>
            </a:r>
            <a:r>
              <a:rPr lang="en-US" dirty="0" err="1" smtClean="0"/>
              <a:t>Xikrin</a:t>
            </a:r>
            <a:r>
              <a:rPr lang="en-US" dirty="0" smtClean="0"/>
              <a:t> children have to wait until they are the appropriate age to show what they know concerning their own knowledge -</a:t>
            </a:r>
            <a:r>
              <a:rPr lang="en-US" dirty="0" err="1" smtClean="0"/>
              <a:t>mebengokre-xikrin</a:t>
            </a:r>
            <a:r>
              <a:rPr lang="en-US" dirty="0" smtClean="0"/>
              <a:t> knowledge -, being the  adults’ business, what is learnt at school is </a:t>
            </a:r>
            <a:r>
              <a:rPr lang="en-US" i="1" dirty="0" smtClean="0"/>
              <a:t>forgotten</a:t>
            </a:r>
            <a:r>
              <a:rPr lang="en-US" dirty="0" smtClean="0"/>
              <a:t> by the children when they grow up. It seems there is never going to be a literate generation among the </a:t>
            </a:r>
            <a:r>
              <a:rPr lang="en-US" dirty="0" err="1" smtClean="0"/>
              <a:t>Xikrin</a:t>
            </a:r>
            <a:r>
              <a:rPr lang="en-US" dirty="0" smtClean="0"/>
              <a:t>……because that is not what </a:t>
            </a:r>
            <a:r>
              <a:rPr lang="en-US" dirty="0" err="1" smtClean="0"/>
              <a:t>Xikrin</a:t>
            </a:r>
            <a:r>
              <a:rPr lang="en-US" dirty="0" smtClean="0"/>
              <a:t> really seek in schooling.</a:t>
            </a:r>
          </a:p>
          <a:p>
            <a:r>
              <a:rPr lang="en-US" dirty="0" smtClean="0"/>
              <a:t>What they are looking for is a place where children go to interact with Others, in an inside-outside place, in order to learn about Otherness and how to deal with it.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uario\Documents\Camila\Xikrin\Textos OEEI UFCar\2013\fotos ana\IMG_09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n-US" dirty="0" smtClean="0"/>
              <a:t>References</a:t>
            </a:r>
            <a:endParaRPr lang="en-US" dirty="0"/>
          </a:p>
        </p:txBody>
      </p:sp>
      <p:sp>
        <p:nvSpPr>
          <p:cNvPr id="4" name="Espaço Reservado para Conteúdo 3"/>
          <p:cNvSpPr>
            <a:spLocks noGrp="1"/>
          </p:cNvSpPr>
          <p:nvPr>
            <p:ph idx="1"/>
          </p:nvPr>
        </p:nvSpPr>
        <p:spPr/>
        <p:txBody>
          <a:bodyPr>
            <a:normAutofit fontScale="47500" lnSpcReduction="20000"/>
          </a:bodyPr>
          <a:lstStyle/>
          <a:p>
            <a:r>
              <a:rPr lang="pt-BR" dirty="0" smtClean="0"/>
              <a:t>PHOTOS:</a:t>
            </a:r>
          </a:p>
          <a:p>
            <a:pPr>
              <a:buNone/>
            </a:pPr>
            <a:r>
              <a:rPr lang="pt-BR" dirty="0" smtClean="0"/>
              <a:t> Clarice </a:t>
            </a:r>
            <a:r>
              <a:rPr lang="pt-BR" dirty="0" err="1" smtClean="0"/>
              <a:t>Cohn</a:t>
            </a:r>
            <a:r>
              <a:rPr lang="pt-BR" dirty="0" smtClean="0"/>
              <a:t> &amp; Camila B. </a:t>
            </a:r>
            <a:r>
              <a:rPr lang="pt-BR" dirty="0" err="1" smtClean="0"/>
              <a:t>Beltrame</a:t>
            </a:r>
            <a:endParaRPr lang="pt-BR" dirty="0" smtClean="0"/>
          </a:p>
          <a:p>
            <a:r>
              <a:rPr lang="pt-BR" dirty="0" smtClean="0"/>
              <a:t>BIBLIOGRAPHY:</a:t>
            </a:r>
          </a:p>
          <a:p>
            <a:pPr>
              <a:buNone/>
            </a:pPr>
            <a:r>
              <a:rPr lang="pt-BR" dirty="0" smtClean="0"/>
              <a:t>BELTRAME, Camila B. 2013. </a:t>
            </a:r>
            <a:r>
              <a:rPr lang="pt-BR" i="1" dirty="0" smtClean="0"/>
              <a:t>Etnografia de uma escola </a:t>
            </a:r>
            <a:r>
              <a:rPr lang="pt-BR" i="1" dirty="0" err="1" smtClean="0"/>
              <a:t>xikrin</a:t>
            </a:r>
            <a:r>
              <a:rPr lang="pt-BR" dirty="0" smtClean="0"/>
              <a:t>. </a:t>
            </a:r>
            <a:r>
              <a:rPr lang="pt-BR" dirty="0" err="1" smtClean="0"/>
              <a:t>Ms</a:t>
            </a:r>
            <a:r>
              <a:rPr lang="pt-BR" dirty="0" smtClean="0"/>
              <a:t> </a:t>
            </a:r>
            <a:r>
              <a:rPr lang="pt-BR" dirty="0" err="1" smtClean="0"/>
              <a:t>Dissertation</a:t>
            </a:r>
            <a:r>
              <a:rPr lang="pt-BR" dirty="0" smtClean="0"/>
              <a:t>, Federal </a:t>
            </a:r>
            <a:r>
              <a:rPr lang="pt-BR" dirty="0" err="1" smtClean="0"/>
              <a:t>University</a:t>
            </a:r>
            <a:r>
              <a:rPr lang="pt-BR" dirty="0" smtClean="0"/>
              <a:t> </a:t>
            </a:r>
            <a:r>
              <a:rPr lang="pt-BR" dirty="0" err="1" smtClean="0"/>
              <a:t>of</a:t>
            </a:r>
            <a:r>
              <a:rPr lang="pt-BR" dirty="0" smtClean="0"/>
              <a:t> São Carlos;</a:t>
            </a:r>
          </a:p>
          <a:p>
            <a:pPr>
              <a:buNone/>
            </a:pPr>
            <a:r>
              <a:rPr lang="pt-BR" dirty="0" smtClean="0"/>
              <a:t>COHN, Clarice. 2000. </a:t>
            </a:r>
            <a:r>
              <a:rPr lang="pt-BR" i="1" dirty="0" smtClean="0"/>
              <a:t>A criança indígena: concepção </a:t>
            </a:r>
            <a:r>
              <a:rPr lang="pt-BR" i="1" dirty="0" err="1" smtClean="0"/>
              <a:t>xikrin</a:t>
            </a:r>
            <a:r>
              <a:rPr lang="pt-BR" i="1" dirty="0" smtClean="0"/>
              <a:t> de infância e aprendizado</a:t>
            </a:r>
            <a:r>
              <a:rPr lang="pt-BR" dirty="0" smtClean="0"/>
              <a:t>. </a:t>
            </a:r>
            <a:r>
              <a:rPr lang="pt-BR" dirty="0" err="1" smtClean="0"/>
              <a:t>Ms</a:t>
            </a:r>
            <a:r>
              <a:rPr lang="pt-BR" dirty="0" smtClean="0"/>
              <a:t>. </a:t>
            </a:r>
            <a:r>
              <a:rPr lang="pt-BR" dirty="0" err="1" smtClean="0"/>
              <a:t>Dissertation</a:t>
            </a:r>
            <a:r>
              <a:rPr lang="pt-BR" dirty="0" smtClean="0"/>
              <a:t>, São Paulo </a:t>
            </a:r>
            <a:r>
              <a:rPr lang="pt-BR" dirty="0" err="1" smtClean="0"/>
              <a:t>University</a:t>
            </a:r>
            <a:r>
              <a:rPr lang="pt-BR" dirty="0" smtClean="0"/>
              <a:t>. </a:t>
            </a:r>
            <a:r>
              <a:rPr lang="pt-BR" dirty="0" smtClean="0">
                <a:hlinkClick r:id="rId2"/>
              </a:rPr>
              <a:t>www.ced.ufsc.br/~nee0a6/clarice.html</a:t>
            </a:r>
            <a:r>
              <a:rPr lang="pt-BR" dirty="0" smtClean="0"/>
              <a:t> </a:t>
            </a:r>
          </a:p>
          <a:p>
            <a:pPr>
              <a:buNone/>
            </a:pPr>
            <a:r>
              <a:rPr lang="pt-BR" dirty="0" smtClean="0"/>
              <a:t>COHN, Clarice. 2005. Educação escolar indígena: para uma discussão de cultura, criança e cidadania ativa. Perspectiva (Florianópolis), Florianópolis/SC, v. 1, n.1, p. 485-515, 2005. </a:t>
            </a:r>
            <a:r>
              <a:rPr lang="pt-BR" dirty="0" smtClean="0">
                <a:hlinkClick r:id="rId3"/>
              </a:rPr>
              <a:t>http://www.perspectiva.ufsc.br/perspectiva_2005_02/14_artigo_clarice_cohn.pdf</a:t>
            </a:r>
            <a:endParaRPr lang="pt-BR" dirty="0" smtClean="0"/>
          </a:p>
          <a:p>
            <a:pPr>
              <a:buNone/>
            </a:pPr>
            <a:r>
              <a:rPr lang="pt-BR" dirty="0" smtClean="0"/>
              <a:t>COHN</a:t>
            </a:r>
            <a:r>
              <a:rPr lang="en-US" dirty="0" smtClean="0"/>
              <a:t>, Clarice . Children, death, and the dead: the </a:t>
            </a:r>
            <a:r>
              <a:rPr lang="en-US" dirty="0" err="1" smtClean="0"/>
              <a:t>Mebengokré-Xikrin</a:t>
            </a:r>
            <a:r>
              <a:rPr lang="en-US" dirty="0" smtClean="0"/>
              <a:t> case. </a:t>
            </a:r>
            <a:r>
              <a:rPr lang="en-US" i="1" dirty="0" err="1" smtClean="0"/>
              <a:t>Horizontes</a:t>
            </a:r>
            <a:r>
              <a:rPr lang="en-US" i="1" dirty="0" smtClean="0"/>
              <a:t> </a:t>
            </a:r>
            <a:r>
              <a:rPr lang="en-US" i="1" dirty="0" err="1" smtClean="0"/>
              <a:t>Antropológicos</a:t>
            </a:r>
            <a:r>
              <a:rPr lang="en-US" i="1" dirty="0" smtClean="0"/>
              <a:t> </a:t>
            </a:r>
            <a:r>
              <a:rPr lang="en-US" dirty="0" smtClean="0"/>
              <a:t>(UFRGS), v. 5, p. 4, 2012. </a:t>
            </a:r>
            <a:r>
              <a:rPr lang="en-US" dirty="0" smtClean="0">
                <a:hlinkClick r:id="rId4"/>
              </a:rPr>
              <a:t>http://socialsciences.scielo.org/scielo.php?pid=S0104-71832010000100005&amp;script=sci_arttext</a:t>
            </a:r>
            <a:r>
              <a:rPr lang="en-US" dirty="0" smtClean="0"/>
              <a:t> </a:t>
            </a:r>
          </a:p>
          <a:p>
            <a:pPr>
              <a:buNone/>
            </a:pPr>
            <a:r>
              <a:rPr lang="en-US" dirty="0" smtClean="0"/>
              <a:t> SZULC, Andrea; COHN, Clarice. 2012. Anthropology and Childhood in South America: Perspectives from Brazil and Argentina. </a:t>
            </a:r>
            <a:r>
              <a:rPr lang="en-US" i="1" dirty="0" err="1" smtClean="0"/>
              <a:t>Anthropochildren</a:t>
            </a:r>
            <a:r>
              <a:rPr lang="en-US" dirty="0" smtClean="0"/>
              <a:t>, n1, </a:t>
            </a:r>
            <a:r>
              <a:rPr lang="pt-BR" dirty="0" smtClean="0">
                <a:hlinkClick r:id="rId5"/>
              </a:rPr>
              <a:t>http://popups.ulg.ac.be/AnthropoChildren/document.</a:t>
            </a:r>
            <a:r>
              <a:rPr lang="pt-BR" dirty="0" err="1" smtClean="0">
                <a:hlinkClick r:id="rId5"/>
              </a:rPr>
              <a:t>php</a:t>
            </a:r>
            <a:r>
              <a:rPr lang="pt-BR" dirty="0" smtClean="0">
                <a:hlinkClick r:id="rId5"/>
              </a:rPr>
              <a:t>?id=427</a:t>
            </a:r>
            <a:endParaRPr lang="en-US" dirty="0" smtClean="0"/>
          </a:p>
          <a:p>
            <a:pPr>
              <a:buNone/>
            </a:pPr>
            <a:r>
              <a:rPr lang="en-US" dirty="0" smtClean="0"/>
              <a:t>TASSINARI, A. M. I. ; COHN, Clarice . 2009. Opening to the Other : Schooling among the </a:t>
            </a:r>
            <a:r>
              <a:rPr lang="en-US" dirty="0" err="1" smtClean="0"/>
              <a:t>Karipuna</a:t>
            </a:r>
            <a:r>
              <a:rPr lang="en-US" dirty="0" smtClean="0"/>
              <a:t> and </a:t>
            </a:r>
            <a:r>
              <a:rPr lang="en-US" dirty="0" err="1" smtClean="0"/>
              <a:t>Mebengokré-Xikrin</a:t>
            </a:r>
            <a:r>
              <a:rPr lang="en-US" dirty="0" smtClean="0"/>
              <a:t> of Brazil. </a:t>
            </a:r>
            <a:r>
              <a:rPr lang="en-US" i="1" dirty="0" smtClean="0"/>
              <a:t>Anthropology &amp; Education Quarterly</a:t>
            </a:r>
            <a:r>
              <a:rPr lang="en-US" dirty="0" smtClean="0"/>
              <a:t>, v. 40, p. 150-169, 2009.</a:t>
            </a:r>
            <a:endParaRPr lang="pt-BR" dirty="0"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na\Desktop\volta_grande_Usina.jpg"/>
          <p:cNvPicPr>
            <a:picLocks noChangeAspect="1" noChangeArrowheads="1"/>
          </p:cNvPicPr>
          <p:nvPr/>
        </p:nvPicPr>
        <p:blipFill>
          <a:blip r:embed="rId2" cstate="print"/>
          <a:srcRect/>
          <a:stretch>
            <a:fillRect/>
          </a:stretch>
        </p:blipFill>
        <p:spPr bwMode="auto">
          <a:xfrm>
            <a:off x="-1212850" y="-660400"/>
            <a:ext cx="11569700" cy="8178800"/>
          </a:xfrm>
          <a:prstGeom prst="rect">
            <a:avLst/>
          </a:prstGeom>
          <a:noFill/>
        </p:spPr>
      </p:pic>
      <p:sp>
        <p:nvSpPr>
          <p:cNvPr id="4" name="CaixaDeTexto 3"/>
          <p:cNvSpPr txBox="1"/>
          <p:nvPr/>
        </p:nvSpPr>
        <p:spPr>
          <a:xfrm>
            <a:off x="611560" y="5229200"/>
            <a:ext cx="3096344" cy="1077218"/>
          </a:xfrm>
          <a:prstGeom prst="rect">
            <a:avLst/>
          </a:prstGeom>
          <a:noFill/>
        </p:spPr>
        <p:txBody>
          <a:bodyPr wrap="square" rtlCol="0">
            <a:spAutoFit/>
          </a:bodyPr>
          <a:lstStyle/>
          <a:p>
            <a:r>
              <a:rPr lang="pt-BR" sz="3200" dirty="0" smtClean="0">
                <a:solidFill>
                  <a:srgbClr val="FF0000"/>
                </a:solidFill>
              </a:rPr>
              <a:t>BELO MONTE DAM PROJECT</a:t>
            </a:r>
            <a:endParaRPr lang="pt-BR" sz="32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dirty="0" err="1" smtClean="0"/>
              <a:t>Xikrin</a:t>
            </a:r>
            <a:r>
              <a:rPr lang="es-AR" dirty="0" smtClean="0"/>
              <a:t> </a:t>
            </a:r>
            <a:r>
              <a:rPr lang="es-AR" dirty="0" err="1" smtClean="0"/>
              <a:t>notions</a:t>
            </a:r>
            <a:r>
              <a:rPr lang="es-AR" dirty="0" smtClean="0"/>
              <a:t> of </a:t>
            </a:r>
            <a:r>
              <a:rPr lang="es-AR" dirty="0" err="1" smtClean="0"/>
              <a:t>learning</a:t>
            </a:r>
            <a:r>
              <a:rPr lang="es-AR" dirty="0" smtClean="0"/>
              <a:t> </a:t>
            </a:r>
            <a:endParaRPr lang="es-AR" dirty="0"/>
          </a:p>
        </p:txBody>
      </p:sp>
      <p:sp>
        <p:nvSpPr>
          <p:cNvPr id="3" name="Content Placeholder 2"/>
          <p:cNvSpPr>
            <a:spLocks noGrp="1"/>
          </p:cNvSpPr>
          <p:nvPr>
            <p:ph idx="1"/>
          </p:nvPr>
        </p:nvSpPr>
        <p:spPr/>
        <p:txBody>
          <a:bodyPr>
            <a:normAutofit fontScale="55000" lnSpcReduction="20000"/>
          </a:bodyPr>
          <a:lstStyle/>
          <a:p>
            <a:r>
              <a:rPr lang="en-US" dirty="0" smtClean="0"/>
              <a:t>The </a:t>
            </a:r>
            <a:r>
              <a:rPr lang="en-US" dirty="0" err="1" smtClean="0"/>
              <a:t>Xikrin</a:t>
            </a:r>
            <a:r>
              <a:rPr lang="en-US" dirty="0" smtClean="0"/>
              <a:t> say people learn by SEEING (</a:t>
            </a:r>
            <a:r>
              <a:rPr lang="en-US" i="1" dirty="0" err="1" smtClean="0"/>
              <a:t>omunh</a:t>
            </a:r>
            <a:r>
              <a:rPr lang="en-US" dirty="0" smtClean="0"/>
              <a:t>) and HEARING (</a:t>
            </a:r>
            <a:r>
              <a:rPr lang="en-US" i="1" dirty="0" err="1" smtClean="0"/>
              <a:t>mari</a:t>
            </a:r>
            <a:r>
              <a:rPr lang="en-US" dirty="0" smtClean="0"/>
              <a:t>) - or, rather, listening, as they say one must understand what is being seen or heard;</a:t>
            </a:r>
          </a:p>
          <a:p>
            <a:r>
              <a:rPr lang="en-US" dirty="0" smtClean="0"/>
              <a:t>Knowledge is acquired by hearing, seeing and understanding, and lodged in the </a:t>
            </a:r>
            <a:r>
              <a:rPr lang="en-US" dirty="0" smtClean="0"/>
              <a:t>heart;</a:t>
            </a:r>
            <a:endParaRPr lang="en-US" dirty="0" smtClean="0"/>
          </a:p>
          <a:p>
            <a:r>
              <a:rPr lang="en-US" dirty="0" smtClean="0"/>
              <a:t>Everyone should have the opportunity, thus, for seeing and hearing all that is culturally relevant;</a:t>
            </a:r>
          </a:p>
          <a:p>
            <a:r>
              <a:rPr lang="en-US" dirty="0" smtClean="0"/>
              <a:t>Children are said to be able to know everything, as they may see everything, but, also, to know nothing, because they are children. Far from being a way of saying that children do not know things, this is a way of saying that what is relevant is WHEN to show, or use, one’s abilities, as what is regulated is the appropriate GENDER, AGE AND CONTEXTS of </a:t>
            </a:r>
            <a:r>
              <a:rPr lang="en-US" b="1" dirty="0" smtClean="0"/>
              <a:t>doing</a:t>
            </a:r>
            <a:r>
              <a:rPr lang="en-US" dirty="0" smtClean="0"/>
              <a:t> things, showing them </a:t>
            </a:r>
            <a:r>
              <a:rPr lang="en-US" dirty="0" smtClean="0"/>
              <a:t>off </a:t>
            </a:r>
            <a:r>
              <a:rPr lang="en-US" dirty="0" smtClean="0"/>
              <a:t>(</a:t>
            </a:r>
            <a:r>
              <a:rPr lang="en-US" i="1" dirty="0" err="1" smtClean="0"/>
              <a:t>amerin</a:t>
            </a:r>
            <a:r>
              <a:rPr lang="en-US" dirty="0" smtClean="0"/>
              <a:t>), or making something for the first time (as a father make ornaments for his/her new-born kid), and not </a:t>
            </a:r>
            <a:r>
              <a:rPr lang="en-US" dirty="0" smtClean="0"/>
              <a:t>to show you have learned them </a:t>
            </a:r>
            <a:r>
              <a:rPr lang="en-US" dirty="0" smtClean="0"/>
              <a:t>(as it would be in schools);</a:t>
            </a:r>
          </a:p>
          <a:p>
            <a:r>
              <a:rPr lang="en-US" dirty="0" smtClean="0"/>
              <a:t>Given all that, they are supposed to take part in most of what happens in the village (being protected only from those things that would be more dangerous to them than to adults) – and that would apply also to anthropologists, as myself, who was always told to wait until I got to see the things I was so insistently asking about;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uario\Documents\Camila\Xikrin\Textos OEEI UFCar\2013\fotos ana\IMG_16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err="1" smtClean="0"/>
              <a:t>Xikrin</a:t>
            </a:r>
            <a:r>
              <a:rPr lang="es-AR" dirty="0" smtClean="0"/>
              <a:t> </a:t>
            </a:r>
            <a:r>
              <a:rPr lang="es-AR" dirty="0" err="1" smtClean="0"/>
              <a:t>contexts</a:t>
            </a:r>
            <a:r>
              <a:rPr lang="es-AR" dirty="0" smtClean="0"/>
              <a:t> of </a:t>
            </a:r>
            <a:r>
              <a:rPr lang="es-AR" dirty="0" err="1" smtClean="0"/>
              <a:t>learning</a:t>
            </a:r>
            <a:endParaRPr lang="es-AR" dirty="0"/>
          </a:p>
        </p:txBody>
      </p:sp>
      <p:sp>
        <p:nvSpPr>
          <p:cNvPr id="3" name="Content Placeholder 2"/>
          <p:cNvSpPr>
            <a:spLocks noGrp="1"/>
          </p:cNvSpPr>
          <p:nvPr>
            <p:ph sz="half" idx="1"/>
          </p:nvPr>
        </p:nvSpPr>
        <p:spPr/>
        <p:txBody>
          <a:bodyPr>
            <a:normAutofit fontScale="85000" lnSpcReduction="10000"/>
          </a:bodyPr>
          <a:lstStyle/>
          <a:p>
            <a:r>
              <a:rPr lang="en-US" dirty="0" err="1" smtClean="0"/>
              <a:t>Xikrin</a:t>
            </a:r>
            <a:r>
              <a:rPr lang="en-US" dirty="0" smtClean="0"/>
              <a:t> children should then be allowed to be free to get to see and take part of things and actions;</a:t>
            </a:r>
          </a:p>
          <a:p>
            <a:r>
              <a:rPr lang="en-US" dirty="0" smtClean="0"/>
              <a:t>They would wander around  inside the village, or by the river, playing;</a:t>
            </a:r>
          </a:p>
          <a:p>
            <a:r>
              <a:rPr lang="en-US" dirty="0" smtClean="0"/>
              <a:t>Or they would go with their relatives to the gardens and help with gardening, carrying things, or looking after the younger ones.</a:t>
            </a:r>
          </a:p>
          <a:p>
            <a:endParaRPr lang="es-AR" dirty="0"/>
          </a:p>
        </p:txBody>
      </p:sp>
      <p:pic>
        <p:nvPicPr>
          <p:cNvPr id="5" name="Content Placeholder 4" descr="imagesCAZAH5QT.jpg"/>
          <p:cNvPicPr>
            <a:picLocks noGrp="1" noChangeAspect="1"/>
          </p:cNvPicPr>
          <p:nvPr>
            <p:ph sz="half" idx="2"/>
          </p:nvPr>
        </p:nvPicPr>
        <p:blipFill>
          <a:blip r:embed="rId2" cstate="print"/>
          <a:stretch>
            <a:fillRect/>
          </a:stretch>
        </p:blipFill>
        <p:spPr>
          <a:xfrm>
            <a:off x="4572000" y="2348880"/>
            <a:ext cx="4032448" cy="2112471"/>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AR" dirty="0" smtClean="0"/>
              <a:t>Wandering about…..</a:t>
            </a:r>
            <a:endParaRPr lang="es-AR" dirty="0"/>
          </a:p>
        </p:txBody>
      </p:sp>
      <p:sp>
        <p:nvSpPr>
          <p:cNvPr id="5" name="Content Placeholder 4"/>
          <p:cNvSpPr>
            <a:spLocks noGrp="1"/>
          </p:cNvSpPr>
          <p:nvPr>
            <p:ph idx="1"/>
          </p:nvPr>
        </p:nvSpPr>
        <p:spPr/>
        <p:txBody>
          <a:bodyPr/>
          <a:lstStyle/>
          <a:p>
            <a:r>
              <a:rPr lang="es-AR" dirty="0" smtClean="0"/>
              <a:t>Being as it is, they would be free to doing whatever pleased them, as long as it was not dangerous. </a:t>
            </a:r>
            <a:r>
              <a:rPr lang="es-AR" dirty="0" err="1" smtClean="0"/>
              <a:t>Girls</a:t>
            </a:r>
            <a:r>
              <a:rPr lang="es-AR" dirty="0" smtClean="0"/>
              <a:t> </a:t>
            </a:r>
            <a:r>
              <a:rPr lang="es-AR" dirty="0" err="1" smtClean="0"/>
              <a:t>would</a:t>
            </a:r>
            <a:r>
              <a:rPr lang="es-AR" dirty="0" smtClean="0"/>
              <a:t> </a:t>
            </a:r>
            <a:r>
              <a:rPr lang="es-AR" dirty="0" err="1" smtClean="0"/>
              <a:t>make</a:t>
            </a:r>
            <a:r>
              <a:rPr lang="es-AR" dirty="0" smtClean="0"/>
              <a:t> </a:t>
            </a:r>
            <a:r>
              <a:rPr lang="es-AR" dirty="0" err="1" smtClean="0"/>
              <a:t>bend</a:t>
            </a:r>
            <a:r>
              <a:rPr lang="es-AR" dirty="0" smtClean="0"/>
              <a:t> </a:t>
            </a:r>
            <a:r>
              <a:rPr lang="es-AR" dirty="0" err="1" smtClean="0"/>
              <a:t>bracelets</a:t>
            </a:r>
            <a:r>
              <a:rPr lang="es-AR" dirty="0" smtClean="0"/>
              <a:t>, </a:t>
            </a:r>
            <a:r>
              <a:rPr lang="es-AR" dirty="0" err="1" smtClean="0"/>
              <a:t>boys</a:t>
            </a:r>
            <a:r>
              <a:rPr lang="es-AR" dirty="0" smtClean="0"/>
              <a:t> </a:t>
            </a:r>
            <a:r>
              <a:rPr lang="es-AR" dirty="0" err="1" smtClean="0"/>
              <a:t>would</a:t>
            </a:r>
            <a:r>
              <a:rPr lang="es-AR" dirty="0" smtClean="0"/>
              <a:t> </a:t>
            </a:r>
            <a:r>
              <a:rPr lang="es-AR" dirty="0" err="1" smtClean="0"/>
              <a:t>fish</a:t>
            </a:r>
            <a:r>
              <a:rPr lang="es-AR" dirty="0" smtClean="0"/>
              <a:t>;</a:t>
            </a:r>
          </a:p>
          <a:p>
            <a:r>
              <a:rPr lang="es-AR" dirty="0" smtClean="0"/>
              <a:t>Not only they would play and see (and get to know) the world, they would also help the adults, by watching younger siblings and bringing fish home for dinner;</a:t>
            </a:r>
            <a:endParaRPr lang="es-AR"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uario\Documents\Camila\Xikrin\Textos OEEI UFCar\2013\fotos ana\DSC0277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uario\Documents\Camila\Xikrin\Textos OEEI UFCar\2013\fotos ana\IMG_12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1402</Words>
  <Application>Microsoft Macintosh PowerPoint</Application>
  <PresentationFormat>On-screen Show (4:3)</PresentationFormat>
  <Paragraphs>66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Tema do Office</vt:lpstr>
      <vt:lpstr>PowerPoint Presentation</vt:lpstr>
      <vt:lpstr>The Xikrin (Mebengokre) </vt:lpstr>
      <vt:lpstr>PowerPoint Presentation</vt:lpstr>
      <vt:lpstr>Xikrin notions of learning </vt:lpstr>
      <vt:lpstr>PowerPoint Presentation</vt:lpstr>
      <vt:lpstr>Xikrin contexts of learning</vt:lpstr>
      <vt:lpstr>Wandering about…..</vt:lpstr>
      <vt:lpstr>PowerPoint Presentation</vt:lpstr>
      <vt:lpstr>PowerPoint Presentation</vt:lpstr>
      <vt:lpstr>PowerPoint Presentation</vt:lpstr>
      <vt:lpstr>Schools</vt:lpstr>
      <vt:lpstr>The school</vt:lpstr>
      <vt:lpstr>PowerPoint Presentation</vt:lpstr>
      <vt:lpstr>PowerPoint Presentation</vt:lpstr>
      <vt:lpstr>PowerPoint Presentation</vt:lpstr>
      <vt:lpstr>Learning at school</vt:lpstr>
      <vt:lpstr>PowerPoint Presentation</vt:lpstr>
      <vt:lpstr>The valuable school</vt:lpstr>
      <vt:lpstr>PowerPoint Presentation</vt:lpstr>
      <vt:lpstr>Xikrin expectations</vt:lpstr>
      <vt:lpstr>PowerPoint Presentation</vt:lpstr>
      <vt:lpstr>School is children’s business</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Camila</dc:creator>
  <cp:lastModifiedBy>Kathryn Anderson-Levitt</cp:lastModifiedBy>
  <cp:revision>49</cp:revision>
  <dcterms:created xsi:type="dcterms:W3CDTF">2013-09-16T23:45:11Z</dcterms:created>
  <dcterms:modified xsi:type="dcterms:W3CDTF">2013-10-05T02:49:17Z</dcterms:modified>
</cp:coreProperties>
</file>