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77" r:id="rId2"/>
    <p:sldId id="278" r:id="rId3"/>
    <p:sldId id="279" r:id="rId4"/>
    <p:sldId id="280" r:id="rId5"/>
    <p:sldId id="281" r:id="rId6"/>
    <p:sldId id="282" r:id="rId7"/>
    <p:sldId id="283" r:id="rId8"/>
    <p:sldId id="284" r:id="rId9"/>
    <p:sldId id="285" r:id="rId10"/>
    <p:sldId id="286" r:id="rId11"/>
    <p:sldId id="259" r:id="rId12"/>
    <p:sldId id="260" r:id="rId13"/>
    <p:sldId id="258" r:id="rId14"/>
    <p:sldId id="268" r:id="rId15"/>
    <p:sldId id="269" r:id="rId16"/>
    <p:sldId id="270" r:id="rId17"/>
    <p:sldId id="271" r:id="rId18"/>
    <p:sldId id="272" r:id="rId19"/>
    <p:sldId id="273" r:id="rId20"/>
    <p:sldId id="274" r:id="rId21"/>
    <p:sldId id="275" r:id="rId22"/>
    <p:sldId id="276" r:id="rId23"/>
    <p:sldId id="261" r:id="rId24"/>
    <p:sldId id="264" r:id="rId25"/>
    <p:sldId id="262" r:id="rId26"/>
    <p:sldId id="263" r:id="rId27"/>
    <p:sldId id="265" r:id="rId28"/>
    <p:sldId id="266" r:id="rId29"/>
    <p:sldId id="267" r:id="rId30"/>
    <p:sldId id="287" r:id="rId31"/>
    <p:sldId id="288" r:id="rId32"/>
    <p:sldId id="28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2" d="100"/>
          <a:sy n="92" d="100"/>
        </p:scale>
        <p:origin x="-568"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9164F741-B4F4-F44F-92D1-3270AF9098FF}" type="datetimeFigureOut">
              <a:rPr lang="en-US" smtClean="0"/>
              <a:t>10/8/13</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3BB4056-7C77-D242-BF41-DF45D630FC98}"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164F741-B4F4-F44F-92D1-3270AF9098FF}" type="datetimeFigureOut">
              <a:rPr lang="en-US" smtClean="0"/>
              <a:t>10/8/13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BB4056-7C77-D242-BF41-DF45D630FC9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43BB4056-7C77-D242-BF41-DF45D630FC98}"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164F741-B4F4-F44F-92D1-3270AF9098FF}" type="datetimeFigureOut">
              <a:rPr lang="en-US" smtClean="0"/>
              <a:t>10/8/13</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164F741-B4F4-F44F-92D1-3270AF9098FF}" type="datetimeFigureOut">
              <a:rPr lang="en-US" smtClean="0"/>
              <a:t>10/8/13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43BB4056-7C77-D242-BF41-DF45D630FC98}"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9164F741-B4F4-F44F-92D1-3270AF9098FF}" type="datetimeFigureOut">
              <a:rPr lang="en-US" smtClean="0"/>
              <a:t>10/8/13</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3BB4056-7C77-D242-BF41-DF45D630FC98}"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9164F741-B4F4-F44F-92D1-3270AF9098FF}" type="datetimeFigureOut">
              <a:rPr lang="en-US" smtClean="0"/>
              <a:t>10/8/13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BB4056-7C77-D242-BF41-DF45D630FC98}"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164F741-B4F4-F44F-92D1-3270AF9098FF}" type="datetimeFigureOut">
              <a:rPr lang="en-US" smtClean="0"/>
              <a:t>10/8/13</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43BB4056-7C77-D242-BF41-DF45D630FC98}"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164F741-B4F4-F44F-92D1-3270AF9098FF}" type="datetimeFigureOut">
              <a:rPr lang="en-US" smtClean="0"/>
              <a:t>10/8/13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43BB4056-7C77-D242-BF41-DF45D630FC9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9164F741-B4F4-F44F-92D1-3270AF9098FF}" type="datetimeFigureOut">
              <a:rPr lang="en-US" smtClean="0"/>
              <a:t>10/8/13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43BB4056-7C77-D242-BF41-DF45D630FC9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43BB4056-7C77-D242-BF41-DF45D630FC98}"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9164F741-B4F4-F44F-92D1-3270AF9098FF}" type="datetimeFigureOut">
              <a:rPr lang="en-US" smtClean="0"/>
              <a:t>10/8/13</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43BB4056-7C77-D242-BF41-DF45D630FC98}"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9164F741-B4F4-F44F-92D1-3270AF9098FF}" type="datetimeFigureOut">
              <a:rPr lang="en-US" smtClean="0"/>
              <a:t>10/8/13</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164F741-B4F4-F44F-92D1-3270AF9098FF}" type="datetimeFigureOut">
              <a:rPr lang="en-US" smtClean="0"/>
              <a:t>10/8/13</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43BB4056-7C77-D242-BF41-DF45D630FC98}"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digitalcommons.unl.edu/teachlearnfacpub/110/" TargetMode="External"/><Relationship Id="rId4" Type="http://schemas.openxmlformats.org/officeDocument/2006/relationships/hyperlink" Target="http://digitalcommons.unl.edu/teachlearnfacpub/100/" TargetMode="External"/><Relationship Id="rId1" Type="http://schemas.openxmlformats.org/officeDocument/2006/relationships/slideLayout" Target="../slideLayouts/slideLayout2.xml"/><Relationship Id="rId2" Type="http://schemas.openxmlformats.org/officeDocument/2006/relationships/hyperlink" Target="http://digitalcommons.unl.edu/teachlearnfacpub/109/"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igitalcommons.unl.edu/teachlearnfacpub/60/" TargetMode="External"/><Relationship Id="rId3" Type="http://schemas.openxmlformats.org/officeDocument/2006/relationships/hyperlink" Target="http://digitalcommons.unl.edu/teachlearnfacpub/107"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igitalcommons.unl.edu/teachlearnfacpub/78" TargetMode="External"/><Relationship Id="rId3" Type="http://schemas.openxmlformats.org/officeDocument/2006/relationships/hyperlink" Target="http://digitalcommons.unl.edu/teachlearnfacpub/97"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Microsoft_Word_97_-_2004_Document1.doc"/><Relationship Id="rId5"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a:xfrm>
            <a:off x="211657" y="51386"/>
            <a:ext cx="8710510" cy="2158403"/>
          </a:xfrm>
        </p:spPr>
        <p:txBody>
          <a:bodyPr>
            <a:normAutofit/>
          </a:bodyPr>
          <a:lstStyle/>
          <a:p>
            <a:r>
              <a:rPr lang="en-US" sz="2800" dirty="0" smtClean="0"/>
              <a:t>Identifying </a:t>
            </a:r>
            <a:r>
              <a:rPr lang="en-US" sz="2800" dirty="0"/>
              <a:t>the Ethnographic in a Mixed Methods Study of Transnational Students in Mexican </a:t>
            </a:r>
            <a:r>
              <a:rPr lang="en-US" sz="2800" dirty="0" smtClean="0"/>
              <a:t>Schools</a:t>
            </a:r>
            <a:br>
              <a:rPr lang="en-US" sz="2800" dirty="0" smtClean="0"/>
            </a:br>
            <a:r>
              <a:rPr lang="en-US" sz="3100" dirty="0" smtClean="0"/>
              <a:t/>
            </a:r>
            <a:br>
              <a:rPr lang="en-US" sz="3100" dirty="0" smtClean="0"/>
            </a:br>
            <a:r>
              <a:rPr lang="en-US" sz="2400" dirty="0" smtClean="0"/>
              <a:t>Edmund ‘Ted’ Hamann, </a:t>
            </a:r>
            <a:r>
              <a:rPr lang="en-US" sz="2400" dirty="0" err="1" smtClean="0"/>
              <a:t>Víctor</a:t>
            </a:r>
            <a:r>
              <a:rPr lang="en-US" sz="2400" dirty="0" smtClean="0"/>
              <a:t> </a:t>
            </a:r>
            <a:r>
              <a:rPr lang="en-US" sz="2400" dirty="0" err="1" smtClean="0"/>
              <a:t>Zúñiga</a:t>
            </a:r>
            <a:r>
              <a:rPr lang="en-US" sz="2400" dirty="0" smtClean="0"/>
              <a:t>, &amp; Juan Sánchez </a:t>
            </a:r>
            <a:r>
              <a:rPr lang="en-US" sz="2400" dirty="0" err="1" smtClean="0"/>
              <a:t>García</a:t>
            </a:r>
            <a:endParaRPr lang="en-US" sz="24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002603" y="2626443"/>
            <a:ext cx="5177461" cy="3592561"/>
          </a:xfrm>
          <a:prstGeom prst="rect">
            <a:avLst/>
          </a:prstGeom>
          <a:noFill/>
          <a:ln>
            <a:noFill/>
          </a:ln>
        </p:spPr>
      </p:pic>
      <p:sp>
        <p:nvSpPr>
          <p:cNvPr id="5" name="TextBox 4"/>
          <p:cNvSpPr txBox="1"/>
          <p:nvPr/>
        </p:nvSpPr>
        <p:spPr>
          <a:xfrm>
            <a:off x="2491160" y="6380539"/>
            <a:ext cx="5870943" cy="369332"/>
          </a:xfrm>
          <a:prstGeom prst="rect">
            <a:avLst/>
          </a:prstGeom>
          <a:noFill/>
        </p:spPr>
        <p:txBody>
          <a:bodyPr wrap="none" rtlCol="0">
            <a:spAutoFit/>
          </a:bodyPr>
          <a:lstStyle/>
          <a:p>
            <a:r>
              <a:rPr lang="en-US" dirty="0" smtClean="0">
                <a:solidFill>
                  <a:schemeClr val="bg1"/>
                </a:solidFill>
              </a:rPr>
              <a:t>September 17, 2013 – </a:t>
            </a:r>
            <a:r>
              <a:rPr lang="en-US" dirty="0" err="1" smtClean="0">
                <a:solidFill>
                  <a:schemeClr val="bg1"/>
                </a:solidFill>
              </a:rPr>
              <a:t>Simposio</a:t>
            </a:r>
            <a:r>
              <a:rPr lang="en-US" dirty="0" smtClean="0">
                <a:solidFill>
                  <a:schemeClr val="bg1"/>
                </a:solidFill>
              </a:rPr>
              <a:t> </a:t>
            </a:r>
            <a:r>
              <a:rPr lang="en-US" dirty="0" err="1" smtClean="0">
                <a:solidFill>
                  <a:schemeClr val="bg1"/>
                </a:solidFill>
              </a:rPr>
              <a:t>Interamericano</a:t>
            </a:r>
            <a:r>
              <a:rPr lang="en-US" dirty="0" smtClean="0">
                <a:solidFill>
                  <a:schemeClr val="bg1"/>
                </a:solidFill>
              </a:rPr>
              <a:t> (UCLA)</a:t>
            </a:r>
          </a:p>
        </p:txBody>
      </p:sp>
    </p:spTree>
    <p:extLst>
      <p:ext uri="{BB962C8B-B14F-4D97-AF65-F5344CB8AC3E}">
        <p14:creationId xmlns:p14="http://schemas.microsoft.com/office/powerpoint/2010/main" val="4027498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76624"/>
            <a:ext cx="8686800" cy="838200"/>
          </a:xfrm>
        </p:spPr>
        <p:txBody>
          <a:bodyPr>
            <a:normAutofit fontScale="90000"/>
          </a:bodyPr>
          <a:lstStyle/>
          <a:p>
            <a:pPr algn="ctr"/>
            <a:r>
              <a:rPr lang="en-US" sz="4000" dirty="0" smtClean="0"/>
              <a:t>Profile of Transnational Student (Cont.)</a:t>
            </a:r>
            <a:endParaRPr lang="en-US" sz="4000" dirty="0"/>
          </a:p>
        </p:txBody>
      </p:sp>
      <p:pic>
        <p:nvPicPr>
          <p:cNvPr id="4" name="Content Placeholder 3" descr="DSC00532.JPG"/>
          <p:cNvPicPr>
            <a:picLocks noGrp="1" noChangeAspect="1"/>
          </p:cNvPicPr>
          <p:nvPr>
            <p:ph sz="quarter" idx="1"/>
          </p:nvPr>
        </p:nvPicPr>
        <p:blipFill>
          <a:blip r:embed="rId2"/>
          <a:srcRect l="-21975" r="-21975"/>
          <a:stretch>
            <a:fillRect/>
          </a:stretch>
        </p:blipFill>
        <p:spPr>
          <a:xfrm>
            <a:off x="-593249" y="1314824"/>
            <a:ext cx="10277657" cy="5354825"/>
          </a:xfrm>
        </p:spPr>
      </p:pic>
    </p:spTree>
    <p:extLst>
      <p:ext uri="{BB962C8B-B14F-4D97-AF65-F5344CB8AC3E}">
        <p14:creationId xmlns:p14="http://schemas.microsoft.com/office/powerpoint/2010/main" val="7277947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7240" y="5261138"/>
            <a:ext cx="7543800" cy="1073393"/>
          </a:xfrm>
        </p:spPr>
        <p:txBody>
          <a:bodyPr/>
          <a:lstStyle/>
          <a:p>
            <a:r>
              <a:rPr lang="en-US" sz="3200" dirty="0" err="1" smtClean="0"/>
              <a:t>Pensamientos</a:t>
            </a:r>
            <a:r>
              <a:rPr lang="en-US" sz="3200" dirty="0" smtClean="0"/>
              <a:t> de </a:t>
            </a:r>
            <a:r>
              <a:rPr lang="en-US" sz="3200" dirty="0" err="1" smtClean="0"/>
              <a:t>una</a:t>
            </a:r>
            <a:r>
              <a:rPr lang="en-US" sz="3200" dirty="0" smtClean="0"/>
              <a:t> alumna</a:t>
            </a:r>
            <a:endParaRPr lang="en-US" sz="3200" dirty="0"/>
          </a:p>
        </p:txBody>
      </p:sp>
      <p:sp>
        <p:nvSpPr>
          <p:cNvPr id="2" name="Content Placeholder 1"/>
          <p:cNvSpPr>
            <a:spLocks noGrp="1"/>
          </p:cNvSpPr>
          <p:nvPr>
            <p:ph sz="quarter" idx="1"/>
          </p:nvPr>
        </p:nvSpPr>
        <p:spPr>
          <a:xfrm>
            <a:off x="1302506" y="374443"/>
            <a:ext cx="6431124" cy="1022216"/>
          </a:xfrm>
        </p:spPr>
        <p:txBody>
          <a:bodyPr>
            <a:normAutofit/>
          </a:bodyPr>
          <a:lstStyle/>
          <a:p>
            <a:pPr marL="0" indent="0" algn="ctr">
              <a:buNone/>
            </a:pPr>
            <a:r>
              <a:rPr lang="en-US" sz="3600" dirty="0" smtClean="0"/>
              <a:t>Is this ethnographic?</a:t>
            </a:r>
            <a:endParaRPr lang="en-US" sz="3600" dirty="0"/>
          </a:p>
        </p:txBody>
      </p:sp>
      <p:sp>
        <p:nvSpPr>
          <p:cNvPr id="4" name="Rectangle 3"/>
          <p:cNvSpPr/>
          <p:nvPr/>
        </p:nvSpPr>
        <p:spPr>
          <a:xfrm>
            <a:off x="777240" y="1396659"/>
            <a:ext cx="7543800" cy="4524315"/>
          </a:xfrm>
          <a:prstGeom prst="rect">
            <a:avLst/>
          </a:prstGeom>
        </p:spPr>
        <p:txBody>
          <a:bodyPr wrap="square">
            <a:spAutoFit/>
          </a:bodyPr>
          <a:lstStyle/>
          <a:p>
            <a:r>
              <a:rPr lang="en-US" sz="3200" dirty="0" smtClean="0"/>
              <a:t>En: So </a:t>
            </a:r>
            <a:r>
              <a:rPr lang="en-US" sz="3200" dirty="0"/>
              <a:t>far, speaking of the subjects you’re taking here, what subject is hardest?</a:t>
            </a:r>
          </a:p>
          <a:p>
            <a:r>
              <a:rPr lang="en-US" sz="3200" dirty="0"/>
              <a:t> --All of them besides English and little bit of math. </a:t>
            </a:r>
          </a:p>
          <a:p>
            <a:r>
              <a:rPr lang="en-US" sz="3200" dirty="0" smtClean="0"/>
              <a:t>En: Are </a:t>
            </a:r>
            <a:r>
              <a:rPr lang="en-US" sz="3200" dirty="0"/>
              <a:t>hard? </a:t>
            </a:r>
          </a:p>
          <a:p>
            <a:r>
              <a:rPr lang="en-US" sz="3200" dirty="0"/>
              <a:t>--the rest like Spanish and science and </a:t>
            </a:r>
            <a:r>
              <a:rPr lang="en-US" sz="3200" dirty="0" err="1"/>
              <a:t>Formación</a:t>
            </a:r>
            <a:r>
              <a:rPr lang="en-US" sz="3200" dirty="0"/>
              <a:t> </a:t>
            </a:r>
            <a:r>
              <a:rPr lang="en-US" sz="3200" dirty="0" err="1"/>
              <a:t>Cívica</a:t>
            </a:r>
            <a:r>
              <a:rPr lang="en-US" sz="3200" dirty="0"/>
              <a:t> y </a:t>
            </a:r>
            <a:r>
              <a:rPr lang="en-US" sz="3200" dirty="0" err="1"/>
              <a:t>Ética</a:t>
            </a:r>
            <a:r>
              <a:rPr lang="en-US" sz="3200" dirty="0"/>
              <a:t>. All of those Are hard. </a:t>
            </a:r>
          </a:p>
        </p:txBody>
      </p:sp>
    </p:spTree>
    <p:extLst>
      <p:ext uri="{BB962C8B-B14F-4D97-AF65-F5344CB8AC3E}">
        <p14:creationId xmlns:p14="http://schemas.microsoft.com/office/powerpoint/2010/main" val="3612772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7240" y="5261138"/>
            <a:ext cx="7543800" cy="1073393"/>
          </a:xfrm>
        </p:spPr>
        <p:txBody>
          <a:bodyPr/>
          <a:lstStyle/>
          <a:p>
            <a:r>
              <a:rPr lang="en-US" sz="3200" dirty="0" err="1" smtClean="0"/>
              <a:t>Pensamientos</a:t>
            </a:r>
            <a:r>
              <a:rPr lang="en-US" sz="3200" dirty="0" smtClean="0"/>
              <a:t> de un </a:t>
            </a:r>
            <a:r>
              <a:rPr lang="en-US" sz="3200" dirty="0" err="1" smtClean="0"/>
              <a:t>alumno</a:t>
            </a:r>
            <a:endParaRPr lang="en-US" sz="3200" dirty="0"/>
          </a:p>
        </p:txBody>
      </p:sp>
      <p:sp>
        <p:nvSpPr>
          <p:cNvPr id="2" name="Content Placeholder 1"/>
          <p:cNvSpPr>
            <a:spLocks noGrp="1"/>
          </p:cNvSpPr>
          <p:nvPr>
            <p:ph sz="quarter" idx="1"/>
          </p:nvPr>
        </p:nvSpPr>
        <p:spPr>
          <a:xfrm>
            <a:off x="1237381" y="374443"/>
            <a:ext cx="6811343" cy="1054776"/>
          </a:xfrm>
        </p:spPr>
        <p:txBody>
          <a:bodyPr>
            <a:normAutofit/>
          </a:bodyPr>
          <a:lstStyle/>
          <a:p>
            <a:pPr marL="0" indent="0" algn="ctr">
              <a:buNone/>
            </a:pPr>
            <a:r>
              <a:rPr lang="en-US" sz="3200" dirty="0" smtClean="0"/>
              <a:t>From another interview</a:t>
            </a:r>
            <a:endParaRPr lang="en-US" sz="3200" dirty="0"/>
          </a:p>
        </p:txBody>
      </p:sp>
      <p:sp>
        <p:nvSpPr>
          <p:cNvPr id="4" name="Rectangle 3"/>
          <p:cNvSpPr/>
          <p:nvPr/>
        </p:nvSpPr>
        <p:spPr>
          <a:xfrm>
            <a:off x="789258" y="1429219"/>
            <a:ext cx="7543800" cy="4278094"/>
          </a:xfrm>
          <a:prstGeom prst="rect">
            <a:avLst/>
          </a:prstGeom>
        </p:spPr>
        <p:txBody>
          <a:bodyPr wrap="square">
            <a:spAutoFit/>
          </a:bodyPr>
          <a:lstStyle/>
          <a:p>
            <a:r>
              <a:rPr lang="en-US" sz="2400" dirty="0" smtClean="0"/>
              <a:t>En: </a:t>
            </a:r>
            <a:r>
              <a:rPr lang="en-US" sz="2400" dirty="0" err="1" smtClean="0"/>
              <a:t>Pues</a:t>
            </a:r>
            <a:r>
              <a:rPr lang="en-US" sz="2400" dirty="0" smtClean="0"/>
              <a:t> </a:t>
            </a:r>
            <a:r>
              <a:rPr lang="en-US" sz="2400" dirty="0" err="1"/>
              <a:t>pensando</a:t>
            </a:r>
            <a:r>
              <a:rPr lang="en-US" sz="2400" dirty="0"/>
              <a:t> en </a:t>
            </a:r>
            <a:r>
              <a:rPr lang="en-US" sz="2400" dirty="0" err="1"/>
              <a:t>las</a:t>
            </a:r>
            <a:r>
              <a:rPr lang="en-US" sz="2400" dirty="0"/>
              <a:t> </a:t>
            </a:r>
            <a:r>
              <a:rPr lang="en-US" sz="2400" dirty="0" err="1"/>
              <a:t>varias</a:t>
            </a:r>
            <a:r>
              <a:rPr lang="en-US" sz="2400" dirty="0"/>
              <a:t> </a:t>
            </a:r>
            <a:r>
              <a:rPr lang="en-US" sz="2400" dirty="0" err="1"/>
              <a:t>materias</a:t>
            </a:r>
            <a:r>
              <a:rPr lang="en-US" sz="2400" dirty="0"/>
              <a:t>, ¿</a:t>
            </a:r>
            <a:r>
              <a:rPr lang="en-US" sz="2400" dirty="0" err="1"/>
              <a:t>cuál</a:t>
            </a:r>
            <a:r>
              <a:rPr lang="en-US" sz="2400" dirty="0"/>
              <a:t> </a:t>
            </a:r>
            <a:r>
              <a:rPr lang="en-US" sz="2400" dirty="0" err="1"/>
              <a:t>es</a:t>
            </a:r>
            <a:r>
              <a:rPr lang="en-US" sz="2400" dirty="0"/>
              <a:t> </a:t>
            </a:r>
            <a:r>
              <a:rPr lang="en-US" sz="2400" dirty="0" err="1"/>
              <a:t>tu</a:t>
            </a:r>
            <a:r>
              <a:rPr lang="en-US" sz="2400" dirty="0"/>
              <a:t> </a:t>
            </a:r>
            <a:r>
              <a:rPr lang="en-US" sz="2400" dirty="0" err="1"/>
              <a:t>favorita</a:t>
            </a:r>
            <a:r>
              <a:rPr lang="en-US" sz="2400" dirty="0"/>
              <a:t>? </a:t>
            </a:r>
          </a:p>
          <a:p>
            <a:r>
              <a:rPr lang="en-US" sz="2400" dirty="0"/>
              <a:t>--</a:t>
            </a:r>
            <a:r>
              <a:rPr lang="en-US" sz="2400" dirty="0" err="1"/>
              <a:t>Química</a:t>
            </a:r>
            <a:r>
              <a:rPr lang="en-US" sz="2400" dirty="0"/>
              <a:t>. </a:t>
            </a:r>
          </a:p>
          <a:p>
            <a:r>
              <a:rPr lang="en-US" sz="2400" dirty="0" smtClean="0"/>
              <a:t>En: ¿</a:t>
            </a:r>
            <a:r>
              <a:rPr lang="en-US" sz="2400" dirty="0" err="1"/>
              <a:t>cuáles</a:t>
            </a:r>
            <a:r>
              <a:rPr lang="en-US" sz="2400" dirty="0"/>
              <a:t> </a:t>
            </a:r>
            <a:r>
              <a:rPr lang="en-US" sz="2400" dirty="0" err="1"/>
              <a:t>otras</a:t>
            </a:r>
            <a:r>
              <a:rPr lang="en-US" sz="2400" dirty="0"/>
              <a:t> </a:t>
            </a:r>
            <a:r>
              <a:rPr lang="en-US" sz="2400" dirty="0" err="1"/>
              <a:t>materias</a:t>
            </a:r>
            <a:r>
              <a:rPr lang="en-US" sz="2400" dirty="0"/>
              <a:t>?, ¿</a:t>
            </a:r>
            <a:r>
              <a:rPr lang="en-US" sz="2400" dirty="0" err="1"/>
              <a:t>otras</a:t>
            </a:r>
            <a:r>
              <a:rPr lang="en-US" sz="2400" dirty="0"/>
              <a:t> </a:t>
            </a:r>
            <a:r>
              <a:rPr lang="en-US" sz="2400" dirty="0" err="1"/>
              <a:t>ciencias</a:t>
            </a:r>
            <a:r>
              <a:rPr lang="en-US" sz="2400" dirty="0"/>
              <a:t> </a:t>
            </a:r>
            <a:r>
              <a:rPr lang="en-US" sz="2400" dirty="0" err="1"/>
              <a:t>también</a:t>
            </a:r>
            <a:r>
              <a:rPr lang="en-US" sz="2400" dirty="0"/>
              <a:t>?, ¿la </a:t>
            </a:r>
            <a:r>
              <a:rPr lang="en-US" sz="2400" dirty="0" err="1"/>
              <a:t>Físíca</a:t>
            </a:r>
            <a:r>
              <a:rPr lang="en-US" sz="2400" dirty="0"/>
              <a:t> o la </a:t>
            </a:r>
            <a:r>
              <a:rPr lang="en-US" sz="2400" dirty="0" err="1"/>
              <a:t>Biología</a:t>
            </a:r>
            <a:r>
              <a:rPr lang="en-US" sz="2400" dirty="0"/>
              <a:t>, o nada </a:t>
            </a:r>
            <a:r>
              <a:rPr lang="en-US" sz="2400" dirty="0" err="1"/>
              <a:t>más</a:t>
            </a:r>
            <a:r>
              <a:rPr lang="en-US" sz="2400" dirty="0"/>
              <a:t> la </a:t>
            </a:r>
            <a:r>
              <a:rPr lang="en-US" sz="2400" dirty="0" err="1"/>
              <a:t>Química</a:t>
            </a:r>
            <a:r>
              <a:rPr lang="en-US" sz="2400" dirty="0"/>
              <a:t>?  </a:t>
            </a:r>
          </a:p>
          <a:p>
            <a:r>
              <a:rPr lang="en-US" sz="2400" dirty="0"/>
              <a:t> R: -Nada </a:t>
            </a:r>
            <a:r>
              <a:rPr lang="en-US" sz="2400" dirty="0" err="1"/>
              <a:t>más</a:t>
            </a:r>
            <a:r>
              <a:rPr lang="en-US" sz="2400" dirty="0"/>
              <a:t> la </a:t>
            </a:r>
            <a:r>
              <a:rPr lang="en-US" sz="2400" dirty="0" err="1"/>
              <a:t>Química</a:t>
            </a:r>
            <a:r>
              <a:rPr lang="en-US" sz="2400" dirty="0"/>
              <a:t>. </a:t>
            </a:r>
          </a:p>
          <a:p>
            <a:r>
              <a:rPr lang="en-US" sz="2400" dirty="0" smtClean="0"/>
              <a:t>En: Ok</a:t>
            </a:r>
            <a:r>
              <a:rPr lang="en-US" sz="2400" dirty="0"/>
              <a:t>. (…) ¿o hay maestro de </a:t>
            </a:r>
            <a:r>
              <a:rPr lang="en-US" sz="2400" dirty="0" err="1"/>
              <a:t>Química</a:t>
            </a:r>
            <a:r>
              <a:rPr lang="en-US" sz="2400" dirty="0"/>
              <a:t> </a:t>
            </a:r>
            <a:r>
              <a:rPr lang="en-US" sz="2400" dirty="0" err="1"/>
              <a:t>aquí</a:t>
            </a:r>
            <a:r>
              <a:rPr lang="en-US" sz="2400" dirty="0"/>
              <a:t>? </a:t>
            </a:r>
          </a:p>
          <a:p>
            <a:r>
              <a:rPr lang="en-US" sz="2400" dirty="0"/>
              <a:t>--No hay maestro de </a:t>
            </a:r>
            <a:r>
              <a:rPr lang="en-US" sz="2400" dirty="0" err="1"/>
              <a:t>Química</a:t>
            </a:r>
            <a:r>
              <a:rPr lang="en-US" sz="2400" dirty="0"/>
              <a:t>. En el </a:t>
            </a:r>
            <a:r>
              <a:rPr lang="en-US" sz="2400" dirty="0" err="1"/>
              <a:t>libro</a:t>
            </a:r>
            <a:r>
              <a:rPr lang="en-US" sz="2400" dirty="0"/>
              <a:t> </a:t>
            </a:r>
            <a:r>
              <a:rPr lang="en-US" sz="2400" dirty="0" err="1"/>
              <a:t>trae</a:t>
            </a:r>
            <a:r>
              <a:rPr lang="en-US" sz="2400" dirty="0"/>
              <a:t> </a:t>
            </a:r>
            <a:r>
              <a:rPr lang="en-US" sz="2400" dirty="0" err="1"/>
              <a:t>experimentos</a:t>
            </a:r>
            <a:r>
              <a:rPr lang="en-US" sz="2400" dirty="0"/>
              <a:t>, y de </a:t>
            </a:r>
            <a:r>
              <a:rPr lang="en-US" sz="2400" dirty="0" err="1"/>
              <a:t>ahí</a:t>
            </a:r>
            <a:r>
              <a:rPr lang="en-US" sz="2400" dirty="0"/>
              <a:t> los </a:t>
            </a:r>
            <a:r>
              <a:rPr lang="en-US" sz="2400" dirty="0" err="1"/>
              <a:t>sacamos</a:t>
            </a:r>
            <a:r>
              <a:rPr lang="en-US" sz="2400" dirty="0"/>
              <a:t>, </a:t>
            </a:r>
            <a:r>
              <a:rPr lang="en-US" sz="2400" dirty="0" err="1"/>
              <a:t>incluso</a:t>
            </a:r>
            <a:r>
              <a:rPr lang="en-US" sz="2400" dirty="0"/>
              <a:t> hoy </a:t>
            </a:r>
            <a:r>
              <a:rPr lang="en-US" sz="2400" dirty="0" err="1"/>
              <a:t>vamos</a:t>
            </a:r>
            <a:r>
              <a:rPr lang="en-US" sz="2400" dirty="0"/>
              <a:t> a </a:t>
            </a:r>
            <a:r>
              <a:rPr lang="en-US" sz="2400" dirty="0" err="1"/>
              <a:t>hacer</a:t>
            </a:r>
            <a:r>
              <a:rPr lang="en-US" sz="2400" dirty="0"/>
              <a:t> </a:t>
            </a:r>
            <a:r>
              <a:rPr lang="en-US" sz="2400" dirty="0" err="1"/>
              <a:t>uno</a:t>
            </a:r>
            <a:r>
              <a:rPr lang="en-US" sz="2400" dirty="0"/>
              <a:t>, y </a:t>
            </a:r>
            <a:r>
              <a:rPr lang="en-US" sz="2400" dirty="0" err="1"/>
              <a:t>como</a:t>
            </a:r>
            <a:r>
              <a:rPr lang="en-US" sz="2400" dirty="0"/>
              <a:t> no </a:t>
            </a:r>
            <a:r>
              <a:rPr lang="en-US" sz="2400" dirty="0" err="1"/>
              <a:t>trajeron</a:t>
            </a:r>
            <a:r>
              <a:rPr lang="en-US" sz="2400" dirty="0"/>
              <a:t> los </a:t>
            </a:r>
            <a:r>
              <a:rPr lang="en-US" sz="2400" dirty="0" err="1"/>
              <a:t>demás</a:t>
            </a:r>
            <a:r>
              <a:rPr lang="en-US" sz="2400" dirty="0"/>
              <a:t> el material, se </a:t>
            </a:r>
            <a:r>
              <a:rPr lang="en-US" sz="2400" dirty="0" err="1"/>
              <a:t>va</a:t>
            </a:r>
            <a:r>
              <a:rPr lang="en-US" sz="2400" dirty="0"/>
              <a:t> a </a:t>
            </a:r>
            <a:r>
              <a:rPr lang="en-US" sz="2400" dirty="0" err="1"/>
              <a:t>hacer</a:t>
            </a:r>
            <a:r>
              <a:rPr lang="en-US" sz="2400" dirty="0"/>
              <a:t> </a:t>
            </a:r>
            <a:r>
              <a:rPr lang="en-US" sz="2400" dirty="0" err="1"/>
              <a:t>para</a:t>
            </a:r>
            <a:r>
              <a:rPr lang="en-US" sz="2400" dirty="0"/>
              <a:t> </a:t>
            </a:r>
            <a:r>
              <a:rPr lang="en-US" sz="2400" dirty="0" err="1"/>
              <a:t>mañana</a:t>
            </a:r>
            <a:r>
              <a:rPr lang="en-US" sz="3200" dirty="0"/>
              <a:t>. </a:t>
            </a:r>
          </a:p>
        </p:txBody>
      </p:sp>
    </p:spTree>
    <p:extLst>
      <p:ext uri="{BB962C8B-B14F-4D97-AF65-F5344CB8AC3E}">
        <p14:creationId xmlns:p14="http://schemas.microsoft.com/office/powerpoint/2010/main" val="4227631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2647" y="5781304"/>
            <a:ext cx="8361523" cy="802959"/>
          </a:xfrm>
        </p:spPr>
        <p:txBody>
          <a:bodyPr>
            <a:normAutofit fontScale="90000"/>
          </a:bodyPr>
          <a:lstStyle/>
          <a:p>
            <a:r>
              <a:rPr lang="en-US" sz="2400" b="1" dirty="0">
                <a:effectLst/>
              </a:rPr>
              <a:t>Table 1. </a:t>
            </a:r>
            <a:r>
              <a:rPr lang="en-US" sz="2400" dirty="0">
                <a:effectLst/>
              </a:rPr>
              <a:t>Raw number of hits from various search </a:t>
            </a:r>
            <a:r>
              <a:rPr lang="en-US" sz="2400" dirty="0" smtClean="0">
                <a:effectLst/>
              </a:rPr>
              <a:t>terms (de </a:t>
            </a:r>
            <a:r>
              <a:rPr lang="en-US" sz="2400" dirty="0" err="1" smtClean="0">
                <a:effectLst/>
              </a:rPr>
              <a:t>las</a:t>
            </a:r>
            <a:r>
              <a:rPr lang="en-US" sz="2400" dirty="0" smtClean="0">
                <a:effectLst/>
              </a:rPr>
              <a:t> </a:t>
            </a:r>
            <a:r>
              <a:rPr lang="en-US" sz="2400" dirty="0" err="1" smtClean="0">
                <a:effectLst/>
              </a:rPr>
              <a:t>transcripciones</a:t>
            </a:r>
            <a:r>
              <a:rPr lang="en-US" sz="2400" dirty="0" smtClean="0">
                <a:effectLst/>
              </a:rPr>
              <a:t> de 29 </a:t>
            </a:r>
            <a:r>
              <a:rPr lang="en-US" sz="2400" dirty="0" err="1" smtClean="0">
                <a:effectLst/>
              </a:rPr>
              <a:t>entrevistas</a:t>
            </a:r>
            <a:r>
              <a:rPr lang="en-US" sz="2400" dirty="0" smtClean="0">
                <a:effectLst/>
              </a:rPr>
              <a:t> de </a:t>
            </a:r>
            <a:r>
              <a:rPr lang="en-US" sz="2400" dirty="0" err="1" smtClean="0">
                <a:effectLst/>
              </a:rPr>
              <a:t>alumnos</a:t>
            </a:r>
            <a:r>
              <a:rPr lang="en-US" sz="2400" dirty="0" smtClean="0">
                <a:effectLst/>
              </a:rPr>
              <a:t> </a:t>
            </a:r>
            <a:r>
              <a:rPr lang="en-US" sz="2400" dirty="0" err="1" smtClean="0">
                <a:effectLst/>
              </a:rPr>
              <a:t>transnacionales</a:t>
            </a:r>
            <a:r>
              <a:rPr lang="en-US" sz="2400" dirty="0" smtClean="0">
                <a:effectLst/>
              </a:rPr>
              <a:t> en Puebla </a:t>
            </a:r>
            <a:r>
              <a:rPr lang="en-US" sz="2400" dirty="0" err="1" smtClean="0">
                <a:effectLst/>
              </a:rPr>
              <a:t>realizado</a:t>
            </a:r>
            <a:r>
              <a:rPr lang="en-US" sz="2400" dirty="0" smtClean="0">
                <a:effectLst/>
              </a:rPr>
              <a:t> en 2010)</a:t>
            </a:r>
            <a:endParaRPr lang="en-US" sz="2400" dirty="0"/>
          </a:p>
        </p:txBody>
      </p:sp>
      <p:sp>
        <p:nvSpPr>
          <p:cNvPr id="2" name="Content Placeholder 1"/>
          <p:cNvSpPr>
            <a:spLocks noGrp="1"/>
          </p:cNvSpPr>
          <p:nvPr>
            <p:ph sz="quarter" idx="1"/>
          </p:nvPr>
        </p:nvSpPr>
        <p:spPr>
          <a:xfrm>
            <a:off x="905094" y="976807"/>
            <a:ext cx="7324506" cy="4483314"/>
          </a:xfrm>
        </p:spPr>
        <p:txBody>
          <a:bodyPr>
            <a:normAutofit fontScale="92500" lnSpcReduction="20000"/>
          </a:bodyPr>
          <a:lstStyle/>
          <a:p>
            <a:pPr marL="18288" indent="0">
              <a:buNone/>
            </a:pPr>
            <a:r>
              <a:rPr lang="en-US" dirty="0">
                <a:effectLst/>
              </a:rPr>
              <a:t> </a:t>
            </a:r>
            <a:r>
              <a:rPr lang="en-US" sz="2200" b="1" dirty="0" smtClean="0">
                <a:effectLst/>
              </a:rPr>
              <a:t>Word </a:t>
            </a:r>
            <a:r>
              <a:rPr lang="en-US" sz="2200" b="1" dirty="0">
                <a:effectLst/>
              </a:rPr>
              <a:t>or word </a:t>
            </a:r>
            <a:r>
              <a:rPr lang="en-US" sz="2200" b="1" dirty="0" smtClean="0">
                <a:effectLst/>
              </a:rPr>
              <a:t>segment</a:t>
            </a:r>
            <a:r>
              <a:rPr lang="en-US" dirty="0">
                <a:effectLst/>
              </a:rPr>
              <a:t>	</a:t>
            </a:r>
            <a:r>
              <a:rPr lang="en-US" dirty="0" smtClean="0">
                <a:effectLst/>
              </a:rPr>
              <a:t>      </a:t>
            </a:r>
            <a:r>
              <a:rPr lang="en-US" sz="2200" b="1" dirty="0" smtClean="0">
                <a:effectLst/>
              </a:rPr>
              <a:t>Number </a:t>
            </a:r>
            <a:r>
              <a:rPr lang="en-US" sz="2200" b="1" dirty="0">
                <a:effectLst/>
              </a:rPr>
              <a:t>of total hits</a:t>
            </a:r>
            <a:endParaRPr lang="en-US" sz="2200" dirty="0">
              <a:effectLst/>
            </a:endParaRPr>
          </a:p>
          <a:p>
            <a:r>
              <a:rPr lang="en-US" sz="2400" i="1" dirty="0" err="1" smtClean="0">
                <a:effectLst/>
              </a:rPr>
              <a:t>Ciencia</a:t>
            </a:r>
            <a:r>
              <a:rPr lang="en-US" sz="2400" dirty="0">
                <a:effectLst/>
              </a:rPr>
              <a:t>	</a:t>
            </a:r>
            <a:r>
              <a:rPr lang="en-US" sz="2400" dirty="0" smtClean="0">
                <a:effectLst/>
              </a:rPr>
              <a:t>				</a:t>
            </a:r>
            <a:r>
              <a:rPr lang="en-US" sz="2400" i="1" dirty="0" smtClean="0">
                <a:effectLst/>
              </a:rPr>
              <a:t>8</a:t>
            </a:r>
            <a:endParaRPr lang="en-US" sz="2400" dirty="0">
              <a:effectLst/>
            </a:endParaRPr>
          </a:p>
          <a:p>
            <a:r>
              <a:rPr lang="en-US" sz="2400" i="1" dirty="0" err="1" smtClean="0">
                <a:effectLst/>
              </a:rPr>
              <a:t>Biología</a:t>
            </a:r>
            <a:r>
              <a:rPr lang="en-US" sz="2400" dirty="0">
                <a:effectLst/>
              </a:rPr>
              <a:t>	</a:t>
            </a:r>
            <a:r>
              <a:rPr lang="en-US" sz="2400" dirty="0" smtClean="0">
                <a:effectLst/>
              </a:rPr>
              <a:t>				</a:t>
            </a:r>
            <a:r>
              <a:rPr lang="en-US" sz="2400" i="1" dirty="0" smtClean="0">
                <a:effectLst/>
              </a:rPr>
              <a:t>3</a:t>
            </a:r>
            <a:endParaRPr lang="en-US" sz="2400" dirty="0">
              <a:effectLst/>
            </a:endParaRPr>
          </a:p>
          <a:p>
            <a:r>
              <a:rPr lang="en-US" sz="2400" i="1" dirty="0" err="1" smtClean="0">
                <a:effectLst/>
              </a:rPr>
              <a:t>Química</a:t>
            </a:r>
            <a:r>
              <a:rPr lang="en-US" sz="2400" dirty="0">
                <a:effectLst/>
              </a:rPr>
              <a:t>	</a:t>
            </a:r>
            <a:r>
              <a:rPr lang="en-US" sz="2400" dirty="0" smtClean="0">
                <a:effectLst/>
              </a:rPr>
              <a:t>				</a:t>
            </a:r>
            <a:r>
              <a:rPr lang="en-US" sz="2400" i="1" dirty="0" smtClean="0">
                <a:effectLst/>
              </a:rPr>
              <a:t>11</a:t>
            </a:r>
            <a:endParaRPr lang="en-US" sz="2400" dirty="0">
              <a:effectLst/>
            </a:endParaRPr>
          </a:p>
          <a:p>
            <a:r>
              <a:rPr lang="en-US" sz="2400" i="1" dirty="0" err="1" smtClean="0">
                <a:effectLst/>
              </a:rPr>
              <a:t>Físíca</a:t>
            </a:r>
            <a:r>
              <a:rPr lang="en-US" sz="2400" dirty="0">
                <a:effectLst/>
              </a:rPr>
              <a:t>	</a:t>
            </a:r>
            <a:r>
              <a:rPr lang="en-US" sz="2400" dirty="0" smtClean="0">
                <a:effectLst/>
              </a:rPr>
              <a:t>				</a:t>
            </a:r>
            <a:r>
              <a:rPr lang="en-US" sz="2400" i="1" dirty="0" smtClean="0">
                <a:effectLst/>
              </a:rPr>
              <a:t>1</a:t>
            </a:r>
            <a:endParaRPr lang="en-US" sz="2400" dirty="0">
              <a:effectLst/>
            </a:endParaRPr>
          </a:p>
          <a:p>
            <a:r>
              <a:rPr lang="en-US" sz="2400" i="1" dirty="0" smtClean="0">
                <a:effectLst/>
              </a:rPr>
              <a:t>Science</a:t>
            </a:r>
            <a:r>
              <a:rPr lang="en-US" sz="2400" dirty="0">
                <a:effectLst/>
              </a:rPr>
              <a:t>	</a:t>
            </a:r>
            <a:r>
              <a:rPr lang="en-US" sz="2400" dirty="0" smtClean="0">
                <a:effectLst/>
              </a:rPr>
              <a:t>				</a:t>
            </a:r>
            <a:r>
              <a:rPr lang="en-US" sz="2400" i="1" dirty="0" smtClean="0">
                <a:effectLst/>
              </a:rPr>
              <a:t>18</a:t>
            </a:r>
            <a:endParaRPr lang="en-US" sz="2400" dirty="0">
              <a:effectLst/>
            </a:endParaRPr>
          </a:p>
          <a:p>
            <a:r>
              <a:rPr lang="en-US" sz="2400" i="1" dirty="0" smtClean="0">
                <a:effectLst/>
              </a:rPr>
              <a:t>Biology</a:t>
            </a:r>
            <a:r>
              <a:rPr lang="en-US" sz="2400" dirty="0">
                <a:effectLst/>
              </a:rPr>
              <a:t>	</a:t>
            </a:r>
            <a:r>
              <a:rPr lang="en-US" sz="2400" dirty="0" smtClean="0">
                <a:effectLst/>
              </a:rPr>
              <a:t>				</a:t>
            </a:r>
            <a:r>
              <a:rPr lang="en-US" sz="2400" i="1" dirty="0" smtClean="0">
                <a:effectLst/>
              </a:rPr>
              <a:t>1</a:t>
            </a:r>
            <a:endParaRPr lang="en-US" sz="2400" dirty="0">
              <a:effectLst/>
            </a:endParaRPr>
          </a:p>
          <a:p>
            <a:r>
              <a:rPr lang="en-US" sz="2400" i="1" dirty="0" smtClean="0">
                <a:effectLst/>
              </a:rPr>
              <a:t>Chemistry</a:t>
            </a:r>
            <a:r>
              <a:rPr lang="en-US" sz="2400" dirty="0">
                <a:effectLst/>
              </a:rPr>
              <a:t>	</a:t>
            </a:r>
            <a:r>
              <a:rPr lang="en-US" sz="2400" dirty="0" smtClean="0">
                <a:effectLst/>
              </a:rPr>
              <a:t>				</a:t>
            </a:r>
            <a:r>
              <a:rPr lang="en-US" sz="2400" i="1" dirty="0" smtClean="0">
                <a:effectLst/>
              </a:rPr>
              <a:t>1</a:t>
            </a:r>
            <a:endParaRPr lang="en-US" sz="2400" dirty="0">
              <a:effectLst/>
            </a:endParaRPr>
          </a:p>
          <a:p>
            <a:r>
              <a:rPr lang="en-US" sz="2400" i="1" dirty="0" err="1" smtClean="0">
                <a:effectLst/>
              </a:rPr>
              <a:t>Matem</a:t>
            </a:r>
            <a:r>
              <a:rPr lang="en-US" sz="2400" i="1" dirty="0" smtClean="0">
                <a:effectLst/>
              </a:rPr>
              <a:t>-</a:t>
            </a:r>
            <a:r>
              <a:rPr lang="en-US" sz="2400" dirty="0">
                <a:effectLst/>
              </a:rPr>
              <a:t>	</a:t>
            </a:r>
            <a:r>
              <a:rPr lang="en-US" sz="2400" dirty="0" smtClean="0">
                <a:effectLst/>
              </a:rPr>
              <a:t>				</a:t>
            </a:r>
            <a:r>
              <a:rPr lang="en-US" sz="2400" i="1" dirty="0" smtClean="0">
                <a:effectLst/>
              </a:rPr>
              <a:t>41</a:t>
            </a:r>
            <a:endParaRPr lang="en-US" sz="2400" dirty="0">
              <a:effectLst/>
            </a:endParaRPr>
          </a:p>
          <a:p>
            <a:r>
              <a:rPr lang="en-US" sz="2400" i="1" dirty="0" smtClean="0">
                <a:effectLst/>
              </a:rPr>
              <a:t>Math</a:t>
            </a:r>
            <a:r>
              <a:rPr lang="en-US" sz="2400" dirty="0">
                <a:effectLst/>
              </a:rPr>
              <a:t>	</a:t>
            </a:r>
            <a:r>
              <a:rPr lang="en-US" sz="2400" dirty="0" smtClean="0">
                <a:effectLst/>
              </a:rPr>
              <a:t>				</a:t>
            </a:r>
            <a:r>
              <a:rPr lang="en-US" sz="2400" i="1" dirty="0" smtClean="0">
                <a:effectLst/>
              </a:rPr>
              <a:t>16</a:t>
            </a:r>
            <a:endParaRPr lang="en-US" sz="2400" dirty="0">
              <a:effectLst/>
            </a:endParaRPr>
          </a:p>
          <a:p>
            <a:r>
              <a:rPr lang="en-US" sz="2400" i="1" dirty="0" err="1" smtClean="0">
                <a:effectLst/>
              </a:rPr>
              <a:t>Tecn</a:t>
            </a:r>
            <a:r>
              <a:rPr lang="en-US" sz="2400" i="1" dirty="0" smtClean="0">
                <a:effectLst/>
              </a:rPr>
              <a:t>-</a:t>
            </a:r>
            <a:r>
              <a:rPr lang="en-US" sz="2400" dirty="0">
                <a:effectLst/>
              </a:rPr>
              <a:t>	</a:t>
            </a:r>
            <a:r>
              <a:rPr lang="en-US" sz="2400" dirty="0" smtClean="0">
                <a:effectLst/>
              </a:rPr>
              <a:t>				</a:t>
            </a:r>
            <a:r>
              <a:rPr lang="en-US" sz="2400" i="1" dirty="0" smtClean="0">
                <a:effectLst/>
              </a:rPr>
              <a:t>11</a:t>
            </a:r>
            <a:endParaRPr lang="en-US" sz="2400" dirty="0">
              <a:effectLst/>
            </a:endParaRPr>
          </a:p>
          <a:p>
            <a:r>
              <a:rPr lang="en-US" sz="2400" i="1" dirty="0" err="1" smtClean="0">
                <a:effectLst/>
              </a:rPr>
              <a:t>Compu</a:t>
            </a:r>
            <a:r>
              <a:rPr lang="en-US" sz="2400" i="1" dirty="0" smtClean="0">
                <a:effectLst/>
              </a:rPr>
              <a:t>-</a:t>
            </a:r>
            <a:r>
              <a:rPr lang="en-US" sz="2400" dirty="0">
                <a:effectLst/>
              </a:rPr>
              <a:t>	</a:t>
            </a:r>
            <a:r>
              <a:rPr lang="en-US" sz="2400" dirty="0" smtClean="0">
                <a:effectLst/>
              </a:rPr>
              <a:t>				</a:t>
            </a:r>
            <a:r>
              <a:rPr lang="en-US" sz="2400" i="1" dirty="0" smtClean="0">
                <a:effectLst/>
              </a:rPr>
              <a:t>45</a:t>
            </a:r>
            <a:endParaRPr lang="en-US" sz="2400" dirty="0">
              <a:effectLst/>
            </a:endParaRPr>
          </a:p>
          <a:p>
            <a:r>
              <a:rPr lang="en-US" sz="2400" b="1" dirty="0" smtClean="0">
                <a:effectLst/>
              </a:rPr>
              <a:t>Total</a:t>
            </a:r>
            <a:r>
              <a:rPr lang="en-US" sz="2400" dirty="0">
                <a:effectLst/>
              </a:rPr>
              <a:t>	</a:t>
            </a:r>
            <a:r>
              <a:rPr lang="en-US" sz="2400" dirty="0" smtClean="0">
                <a:effectLst/>
              </a:rPr>
              <a:t>				</a:t>
            </a:r>
            <a:r>
              <a:rPr lang="en-US" sz="2400" b="1" dirty="0" smtClean="0">
                <a:effectLst/>
              </a:rPr>
              <a:t>156</a:t>
            </a:r>
            <a:endParaRPr lang="en-US" sz="2400" b="1" dirty="0">
              <a:effectLst/>
            </a:endParaRPr>
          </a:p>
          <a:p>
            <a:endParaRPr lang="en-US" dirty="0"/>
          </a:p>
        </p:txBody>
      </p:sp>
      <p:sp>
        <p:nvSpPr>
          <p:cNvPr id="4" name="TextBox 3"/>
          <p:cNvSpPr txBox="1"/>
          <p:nvPr/>
        </p:nvSpPr>
        <p:spPr>
          <a:xfrm>
            <a:off x="2116571" y="330476"/>
            <a:ext cx="5258869" cy="646331"/>
          </a:xfrm>
          <a:prstGeom prst="rect">
            <a:avLst/>
          </a:prstGeom>
          <a:noFill/>
        </p:spPr>
        <p:txBody>
          <a:bodyPr wrap="square" rtlCol="0">
            <a:spAutoFit/>
          </a:bodyPr>
          <a:lstStyle/>
          <a:p>
            <a:pPr algn="ctr"/>
            <a:r>
              <a:rPr lang="en-US" sz="3600" dirty="0" smtClean="0"/>
              <a:t>Is this ethnographic?</a:t>
            </a:r>
            <a:endParaRPr lang="en-US" sz="3600" dirty="0"/>
          </a:p>
        </p:txBody>
      </p:sp>
    </p:spTree>
    <p:extLst>
      <p:ext uri="{BB962C8B-B14F-4D97-AF65-F5344CB8AC3E}">
        <p14:creationId xmlns:p14="http://schemas.microsoft.com/office/powerpoint/2010/main" val="139433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99" y="455844"/>
            <a:ext cx="8650941" cy="553523"/>
          </a:xfrm>
        </p:spPr>
        <p:txBody>
          <a:bodyPr>
            <a:noAutofit/>
          </a:bodyPr>
          <a:lstStyle/>
          <a:p>
            <a:r>
              <a:rPr lang="en-US" sz="3200" dirty="0" smtClean="0"/>
              <a:t>Deborah Reed-</a:t>
            </a:r>
            <a:r>
              <a:rPr lang="en-US" sz="3200" dirty="0" err="1" smtClean="0"/>
              <a:t>Danahy’s</a:t>
            </a:r>
            <a:r>
              <a:rPr lang="en-US" sz="3200" dirty="0" smtClean="0"/>
              <a:t> (2001) dilemma</a:t>
            </a:r>
            <a:endParaRPr lang="en-US" sz="3200" dirty="0"/>
          </a:p>
        </p:txBody>
      </p:sp>
      <p:sp>
        <p:nvSpPr>
          <p:cNvPr id="3" name="Content Placeholder 2"/>
          <p:cNvSpPr>
            <a:spLocks noGrp="1"/>
          </p:cNvSpPr>
          <p:nvPr>
            <p:ph sz="quarter" idx="1"/>
          </p:nvPr>
        </p:nvSpPr>
        <p:spPr/>
        <p:txBody>
          <a:bodyPr>
            <a:normAutofit lnSpcReduction="10000"/>
          </a:bodyPr>
          <a:lstStyle/>
          <a:p>
            <a:r>
              <a:rPr lang="en-US" dirty="0" smtClean="0"/>
              <a:t>There are things we want to know (about schooling) that only children can tell us </a:t>
            </a:r>
          </a:p>
          <a:p>
            <a:r>
              <a:rPr lang="en-US" dirty="0" smtClean="0"/>
              <a:t>DRD noted in her study or rural French school-children that neither parents nor teachers fully knew the quotidian contexts that children negotiated</a:t>
            </a:r>
          </a:p>
          <a:p>
            <a:pPr lvl="1"/>
            <a:r>
              <a:rPr lang="en-US" dirty="0" smtClean="0"/>
              <a:t>This is true experientially, not just cosmologically</a:t>
            </a:r>
          </a:p>
          <a:p>
            <a:r>
              <a:rPr lang="en-US" dirty="0" smtClean="0"/>
              <a:t>Considering transnational students in Mexico the dilemma of limited adult knowledge about children’s worlds is more complicated and more acute</a:t>
            </a:r>
          </a:p>
          <a:p>
            <a:r>
              <a:rPr lang="en-US" dirty="0" smtClean="0"/>
              <a:t>To gather information from this source requires accounting for the way students see the world</a:t>
            </a:r>
            <a:endParaRPr lang="en-US" dirty="0"/>
          </a:p>
        </p:txBody>
      </p:sp>
    </p:spTree>
    <p:extLst>
      <p:ext uri="{BB962C8B-B14F-4D97-AF65-F5344CB8AC3E}">
        <p14:creationId xmlns:p14="http://schemas.microsoft.com/office/powerpoint/2010/main" val="3177425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599"/>
            <a:ext cx="8534400" cy="959849"/>
          </a:xfrm>
        </p:spPr>
        <p:txBody>
          <a:bodyPr>
            <a:normAutofit fontScale="90000"/>
          </a:bodyPr>
          <a:lstStyle/>
          <a:p>
            <a:r>
              <a:rPr lang="en-US" dirty="0" smtClean="0"/>
              <a:t>How might adult researchers misunderstand child informants…</a:t>
            </a:r>
            <a:endParaRPr lang="en-US" dirty="0"/>
          </a:p>
        </p:txBody>
      </p:sp>
      <p:sp>
        <p:nvSpPr>
          <p:cNvPr id="3" name="Content Placeholder 2"/>
          <p:cNvSpPr>
            <a:spLocks noGrp="1"/>
          </p:cNvSpPr>
          <p:nvPr>
            <p:ph sz="quarter" idx="1"/>
          </p:nvPr>
        </p:nvSpPr>
        <p:spPr/>
        <p:txBody>
          <a:bodyPr/>
          <a:lstStyle/>
          <a:p>
            <a:r>
              <a:rPr lang="en-US" dirty="0" smtClean="0"/>
              <a:t>Asking questions that a child does not understand because of vocabulary/concept/irrelevance</a:t>
            </a:r>
          </a:p>
          <a:p>
            <a:r>
              <a:rPr lang="en-US" dirty="0" smtClean="0"/>
              <a:t>Ignoring what a child would have told you if the data gathering process had been more familiar/trustworthy/child-directed</a:t>
            </a:r>
          </a:p>
          <a:p>
            <a:r>
              <a:rPr lang="en-US" dirty="0" smtClean="0"/>
              <a:t>Not recognizing a child’s intended emphases</a:t>
            </a:r>
          </a:p>
          <a:p>
            <a:r>
              <a:rPr lang="en-US" dirty="0" smtClean="0"/>
              <a:t>Etc.</a:t>
            </a:r>
            <a:endParaRPr lang="en-US" dirty="0"/>
          </a:p>
        </p:txBody>
      </p:sp>
    </p:spTree>
    <p:extLst>
      <p:ext uri="{BB962C8B-B14F-4D97-AF65-F5344CB8AC3E}">
        <p14:creationId xmlns:p14="http://schemas.microsoft.com/office/powerpoint/2010/main" val="3151825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92079"/>
            <a:ext cx="8534400" cy="758952"/>
          </a:xfrm>
        </p:spPr>
        <p:txBody>
          <a:bodyPr>
            <a:normAutofit fontScale="90000"/>
          </a:bodyPr>
          <a:lstStyle/>
          <a:p>
            <a:r>
              <a:rPr lang="en-US" dirty="0" smtClean="0"/>
              <a:t>Catching / correcting at least some misunderstandings</a:t>
            </a:r>
            <a:endParaRPr lang="en-US" dirty="0"/>
          </a:p>
        </p:txBody>
      </p:sp>
      <p:sp>
        <p:nvSpPr>
          <p:cNvPr id="3" name="Content Placeholder 2"/>
          <p:cNvSpPr>
            <a:spLocks noGrp="1"/>
          </p:cNvSpPr>
          <p:nvPr>
            <p:ph sz="quarter" idx="1"/>
          </p:nvPr>
        </p:nvSpPr>
        <p:spPr/>
        <p:txBody>
          <a:bodyPr>
            <a:normAutofit fontScale="92500"/>
          </a:bodyPr>
          <a:lstStyle/>
          <a:p>
            <a:r>
              <a:rPr lang="en-US" dirty="0" smtClean="0"/>
              <a:t>Using mixed methods and then comparing data collected through different methods</a:t>
            </a:r>
          </a:p>
          <a:p>
            <a:r>
              <a:rPr lang="en-US" dirty="0" smtClean="0"/>
              <a:t>Survey compared to in-person interviews</a:t>
            </a:r>
          </a:p>
          <a:p>
            <a:pPr lvl="1"/>
            <a:r>
              <a:rPr lang="en-US" dirty="0" smtClean="0"/>
              <a:t>Surveys and our project’s inquiry about human variation</a:t>
            </a:r>
          </a:p>
          <a:p>
            <a:pPr lvl="1"/>
            <a:r>
              <a:rPr lang="en-US" dirty="0" smtClean="0"/>
              <a:t>25 interviews of transnational students in Puebla Mexico who had previously responded to a written survey (of 85)</a:t>
            </a:r>
          </a:p>
          <a:p>
            <a:pPr lvl="1"/>
            <a:r>
              <a:rPr lang="en-US" dirty="0" smtClean="0"/>
              <a:t>10 of these had at least one discrepancy that we discuss in the paper.</a:t>
            </a:r>
          </a:p>
          <a:p>
            <a:pPr lvl="1"/>
            <a:r>
              <a:rPr lang="en-US" dirty="0" smtClean="0"/>
              <a:t>Interviews allow interviewer to respond to confusion or hesitation</a:t>
            </a:r>
          </a:p>
          <a:p>
            <a:r>
              <a:rPr lang="en-US" dirty="0" smtClean="0"/>
              <a:t>Not mainly a reliability test (that would suggest flaws in the collected answers as opposed to the interpretations)</a:t>
            </a:r>
          </a:p>
          <a:p>
            <a:pPr lvl="1"/>
            <a:endParaRPr lang="en-US" dirty="0"/>
          </a:p>
        </p:txBody>
      </p:sp>
    </p:spTree>
    <p:extLst>
      <p:ext uri="{BB962C8B-B14F-4D97-AF65-F5344CB8AC3E}">
        <p14:creationId xmlns:p14="http://schemas.microsoft.com/office/powerpoint/2010/main" val="1177081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José Luis as an example</a:t>
            </a:r>
            <a:endParaRPr lang="en-US" dirty="0"/>
          </a:p>
        </p:txBody>
      </p:sp>
      <p:sp>
        <p:nvSpPr>
          <p:cNvPr id="3" name="Content Placeholder 2"/>
          <p:cNvSpPr>
            <a:spLocks noGrp="1"/>
          </p:cNvSpPr>
          <p:nvPr>
            <p:ph sz="quarter" idx="1"/>
          </p:nvPr>
        </p:nvSpPr>
        <p:spPr/>
        <p:txBody>
          <a:bodyPr>
            <a:normAutofit/>
          </a:bodyPr>
          <a:lstStyle/>
          <a:p>
            <a:r>
              <a:rPr lang="en-US" dirty="0" smtClean="0"/>
              <a:t>12 year-old in 1</a:t>
            </a:r>
            <a:r>
              <a:rPr lang="en-US" baseline="30000" dirty="0" smtClean="0"/>
              <a:t>st</a:t>
            </a:r>
            <a:r>
              <a:rPr lang="en-US" dirty="0" smtClean="0"/>
              <a:t> year of </a:t>
            </a:r>
            <a:r>
              <a:rPr lang="en-US" dirty="0" err="1" smtClean="0"/>
              <a:t>secundaria</a:t>
            </a:r>
            <a:endParaRPr lang="en-US" dirty="0" smtClean="0"/>
          </a:p>
          <a:p>
            <a:r>
              <a:rPr lang="en-US" dirty="0" smtClean="0"/>
              <a:t>Born in Mexico.  Had lived and gone to school in California from Kindergarten through Grade 4. </a:t>
            </a:r>
          </a:p>
          <a:p>
            <a:r>
              <a:rPr lang="en-US" dirty="0" smtClean="0"/>
              <a:t>One of 10 students we discuss in our paper who differed at least once in how they answered a question on the survey versus during an interview</a:t>
            </a:r>
          </a:p>
          <a:p>
            <a:r>
              <a:rPr lang="en-US" dirty="0" smtClean="0"/>
              <a:t>Four discrepancies in his responses on the survey versus during an interview</a:t>
            </a:r>
          </a:p>
          <a:p>
            <a:endParaRPr lang="en-US" dirty="0"/>
          </a:p>
        </p:txBody>
      </p:sp>
    </p:spTree>
    <p:extLst>
      <p:ext uri="{BB962C8B-B14F-4D97-AF65-F5344CB8AC3E}">
        <p14:creationId xmlns:p14="http://schemas.microsoft.com/office/powerpoint/2010/main" val="3638602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José </a:t>
            </a:r>
            <a:r>
              <a:rPr lang="en-US" dirty="0" err="1" smtClean="0"/>
              <a:t>Luís</a:t>
            </a:r>
            <a:r>
              <a:rPr lang="en-US" dirty="0" smtClean="0"/>
              <a:t>’ first discrepancy</a:t>
            </a:r>
            <a:endParaRPr lang="en-US" dirty="0"/>
          </a:p>
        </p:txBody>
      </p:sp>
      <p:sp>
        <p:nvSpPr>
          <p:cNvPr id="3" name="Content Placeholder 2"/>
          <p:cNvSpPr>
            <a:spLocks noGrp="1"/>
          </p:cNvSpPr>
          <p:nvPr>
            <p:ph sz="quarter" idx="1"/>
          </p:nvPr>
        </p:nvSpPr>
        <p:spPr/>
        <p:txBody>
          <a:bodyPr/>
          <a:lstStyle/>
          <a:p>
            <a:r>
              <a:rPr lang="en-US" dirty="0" smtClean="0"/>
              <a:t>In survey said he aspired to study at the university-level</a:t>
            </a:r>
          </a:p>
          <a:p>
            <a:r>
              <a:rPr lang="en-US" dirty="0" smtClean="0"/>
              <a:t>But when we interviewed him he said he really was more interested in a vocational or technical training trajectory </a:t>
            </a:r>
          </a:p>
          <a:p>
            <a:r>
              <a:rPr lang="en-US" dirty="0" smtClean="0"/>
              <a:t>University education was more his mother’s aspiration for him. </a:t>
            </a:r>
          </a:p>
          <a:p>
            <a:r>
              <a:rPr lang="en-US" dirty="0" smtClean="0"/>
              <a:t>Offering what he thought he should say</a:t>
            </a:r>
            <a:endParaRPr lang="en-US" dirty="0"/>
          </a:p>
        </p:txBody>
      </p:sp>
    </p:spTree>
    <p:extLst>
      <p:ext uri="{BB962C8B-B14F-4D97-AF65-F5344CB8AC3E}">
        <p14:creationId xmlns:p14="http://schemas.microsoft.com/office/powerpoint/2010/main" val="2848721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José </a:t>
            </a:r>
            <a:r>
              <a:rPr lang="en-US" dirty="0" err="1" smtClean="0"/>
              <a:t>Luís</a:t>
            </a:r>
            <a:r>
              <a:rPr lang="en-US" dirty="0" smtClean="0"/>
              <a:t>’ Second Discrepancy</a:t>
            </a:r>
            <a:endParaRPr lang="en-US" dirty="0"/>
          </a:p>
        </p:txBody>
      </p:sp>
      <p:sp>
        <p:nvSpPr>
          <p:cNvPr id="3" name="Content Placeholder 2"/>
          <p:cNvSpPr>
            <a:spLocks noGrp="1"/>
          </p:cNvSpPr>
          <p:nvPr>
            <p:ph sz="quarter" idx="1"/>
          </p:nvPr>
        </p:nvSpPr>
        <p:spPr/>
        <p:txBody>
          <a:bodyPr>
            <a:normAutofit fontScale="92500"/>
          </a:bodyPr>
          <a:lstStyle/>
          <a:p>
            <a:r>
              <a:rPr lang="en-US" dirty="0" smtClean="0"/>
              <a:t>On survey he checked off the box that said his parents thought his education was important</a:t>
            </a:r>
          </a:p>
          <a:p>
            <a:r>
              <a:rPr lang="en-US" dirty="0" smtClean="0"/>
              <a:t>But when we asked him about that point in the interview, he redirected the conversation to emphasize his sense that his teachers in California had been the ones with particularly high expectations</a:t>
            </a:r>
          </a:p>
          <a:p>
            <a:r>
              <a:rPr lang="en-US" dirty="0" smtClean="0"/>
              <a:t>Our mental categories (as researchers) had led us to almost overlook that our question about parents’ perspectives may have given this relationship undue prominence in relation to the relations that JL thought were more salient. </a:t>
            </a:r>
            <a:endParaRPr lang="en-US" dirty="0"/>
          </a:p>
        </p:txBody>
      </p:sp>
    </p:spTree>
    <p:extLst>
      <p:ext uri="{BB962C8B-B14F-4D97-AF65-F5344CB8AC3E}">
        <p14:creationId xmlns:p14="http://schemas.microsoft.com/office/powerpoint/2010/main" val="3047550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Ten+ Years of Work</a:t>
            </a:r>
            <a:endParaRPr lang="en-US" dirty="0"/>
          </a:p>
        </p:txBody>
      </p:sp>
      <p:pic>
        <p:nvPicPr>
          <p:cNvPr id="4" name="Content Placeholder 3" descr="Merida_group.jpg"/>
          <p:cNvPicPr>
            <a:picLocks noGrp="1" noChangeAspect="1"/>
          </p:cNvPicPr>
          <p:nvPr>
            <p:ph sz="quarter" idx="1"/>
          </p:nvPr>
        </p:nvPicPr>
        <p:blipFill>
          <a:blip r:embed="rId2">
            <a:extLst>
              <a:ext uri="{28A0092B-C50C-407E-A947-70E740481C1C}">
                <a14:useLocalDpi xmlns:a14="http://schemas.microsoft.com/office/drawing/2010/main" val="0"/>
              </a:ext>
            </a:extLst>
          </a:blip>
          <a:srcRect t="20148" b="20148"/>
          <a:stretch>
            <a:fillRect/>
          </a:stretch>
        </p:blipFill>
        <p:spPr/>
      </p:pic>
      <p:sp>
        <p:nvSpPr>
          <p:cNvPr id="5" name="Donut 4"/>
          <p:cNvSpPr/>
          <p:nvPr/>
        </p:nvSpPr>
        <p:spPr>
          <a:xfrm>
            <a:off x="523413" y="1351250"/>
            <a:ext cx="1352528" cy="1872215"/>
          </a:xfrm>
          <a:prstGeom prst="donut">
            <a:avLst>
              <a:gd name="adj" fmla="val 7836"/>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2358678" y="2217034"/>
            <a:ext cx="1402011" cy="1319640"/>
          </a:xfrm>
          <a:prstGeom prst="donut">
            <a:avLst>
              <a:gd name="adj" fmla="val 717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7402735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José </a:t>
            </a:r>
            <a:r>
              <a:rPr lang="en-US" dirty="0" err="1" smtClean="0"/>
              <a:t>Luís</a:t>
            </a:r>
            <a:r>
              <a:rPr lang="en-US" dirty="0" smtClean="0"/>
              <a:t>’ Third Discrepancy</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On the survey he indicated that he thought he ‘might’ (</a:t>
            </a:r>
            <a:r>
              <a:rPr lang="en-US" i="1" dirty="0" err="1" smtClean="0"/>
              <a:t>tal</a:t>
            </a:r>
            <a:r>
              <a:rPr lang="en-US" i="1" dirty="0" smtClean="0"/>
              <a:t> </a:t>
            </a:r>
            <a:r>
              <a:rPr lang="en-US" i="1" dirty="0" err="1" smtClean="0"/>
              <a:t>vez</a:t>
            </a:r>
            <a:r>
              <a:rPr lang="en-US" dirty="0" smtClean="0"/>
              <a:t>) return to study in the United States in the future. </a:t>
            </a:r>
          </a:p>
          <a:p>
            <a:r>
              <a:rPr lang="en-US" dirty="0" smtClean="0"/>
              <a:t>In the interview, however, he took our question a different way, pointing out that he did not particularly care whether he continued his education in the U.S. or in Mexico, per se, but that he wanted to stay in one location or the other as the prospect of needing to build new friendships felt daunting.  </a:t>
            </a:r>
          </a:p>
          <a:p>
            <a:r>
              <a:rPr lang="en-US" dirty="0" smtClean="0"/>
              <a:t>Ours had been a question about probability and his response was in reference to desirability. </a:t>
            </a:r>
          </a:p>
          <a:p>
            <a:endParaRPr lang="en-US" dirty="0"/>
          </a:p>
        </p:txBody>
      </p:sp>
    </p:spTree>
    <p:extLst>
      <p:ext uri="{BB962C8B-B14F-4D97-AF65-F5344CB8AC3E}">
        <p14:creationId xmlns:p14="http://schemas.microsoft.com/office/powerpoint/2010/main" val="542191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164"/>
            <a:ext cx="8229600" cy="586083"/>
          </a:xfrm>
        </p:spPr>
        <p:txBody>
          <a:bodyPr>
            <a:normAutofit fontScale="90000"/>
          </a:bodyPr>
          <a:lstStyle/>
          <a:p>
            <a:r>
              <a:rPr lang="en-US" dirty="0" smtClean="0"/>
              <a:t>José </a:t>
            </a:r>
            <a:r>
              <a:rPr lang="en-US" dirty="0" err="1" smtClean="0"/>
              <a:t>Luís</a:t>
            </a:r>
            <a:r>
              <a:rPr lang="en-US" dirty="0" smtClean="0"/>
              <a:t>’ Fourth Discrepancy</a:t>
            </a:r>
            <a:endParaRPr lang="en-US" dirty="0"/>
          </a:p>
        </p:txBody>
      </p:sp>
      <p:sp>
        <p:nvSpPr>
          <p:cNvPr id="3" name="Content Placeholder 2"/>
          <p:cNvSpPr>
            <a:spLocks noGrp="1"/>
          </p:cNvSpPr>
          <p:nvPr>
            <p:ph sz="quarter" idx="1"/>
          </p:nvPr>
        </p:nvSpPr>
        <p:spPr>
          <a:xfrm>
            <a:off x="457200" y="1613647"/>
            <a:ext cx="8229600" cy="4710953"/>
          </a:xfrm>
        </p:spPr>
        <p:txBody>
          <a:bodyPr>
            <a:normAutofit fontScale="85000" lnSpcReduction="20000"/>
          </a:bodyPr>
          <a:lstStyle/>
          <a:p>
            <a:r>
              <a:rPr lang="en-US" dirty="0" smtClean="0"/>
              <a:t>He wrote in his survey, when asked to describe an example of when U.S. teachers had been good to him, that, “Good, my teachers there didn’t despise me although I was different” (“</a:t>
            </a:r>
            <a:r>
              <a:rPr lang="en-US" i="1" dirty="0" err="1" smtClean="0"/>
              <a:t>Bueno</a:t>
            </a:r>
            <a:r>
              <a:rPr lang="en-US" i="1" dirty="0" smtClean="0"/>
              <a:t>, </a:t>
            </a:r>
            <a:r>
              <a:rPr lang="en-US" i="1" dirty="0" err="1" smtClean="0"/>
              <a:t>por</a:t>
            </a:r>
            <a:r>
              <a:rPr lang="en-US" i="1" dirty="0" smtClean="0"/>
              <a:t> mi </a:t>
            </a:r>
            <a:r>
              <a:rPr lang="en-US" i="1" dirty="0" err="1" smtClean="0"/>
              <a:t>diferencia</a:t>
            </a:r>
            <a:r>
              <a:rPr lang="en-US" i="1" dirty="0" smtClean="0"/>
              <a:t> no me </a:t>
            </a:r>
            <a:r>
              <a:rPr lang="en-US" i="1" dirty="0" err="1" smtClean="0"/>
              <a:t>despreciaban</a:t>
            </a:r>
            <a:r>
              <a:rPr lang="en-US" dirty="0" smtClean="0"/>
              <a:t>”). </a:t>
            </a:r>
          </a:p>
          <a:p>
            <a:r>
              <a:rPr lang="en-US" dirty="0" smtClean="0"/>
              <a:t>in his interview, he pointed out that he had liked his teachers in California because they had paid a lot attention to him and had “authentically cared” for him (Valenzuela, 1999: 61).  </a:t>
            </a:r>
          </a:p>
          <a:p>
            <a:r>
              <a:rPr lang="en-US" dirty="0" smtClean="0"/>
              <a:t>In a similar vein, on the survey he had mentioned that he thought that his parents felt his education was very important, but in the interview he expanded on this question not by talking further about his parents, but instead acknowledging his California teachers’ recognition that his education was important to them. </a:t>
            </a:r>
            <a:endParaRPr lang="en-US" dirty="0"/>
          </a:p>
        </p:txBody>
      </p:sp>
    </p:spTree>
    <p:extLst>
      <p:ext uri="{BB962C8B-B14F-4D97-AF65-F5344CB8AC3E}">
        <p14:creationId xmlns:p14="http://schemas.microsoft.com/office/powerpoint/2010/main" val="3653956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Types of discrepancies</a:t>
            </a:r>
            <a:endParaRPr lang="en-US" dirty="0"/>
          </a:p>
        </p:txBody>
      </p:sp>
      <p:sp>
        <p:nvSpPr>
          <p:cNvPr id="3" name="Content Placeholder 2"/>
          <p:cNvSpPr>
            <a:spLocks noGrp="1"/>
          </p:cNvSpPr>
          <p:nvPr>
            <p:ph sz="quarter" idx="1"/>
          </p:nvPr>
        </p:nvSpPr>
        <p:spPr/>
        <p:txBody>
          <a:bodyPr>
            <a:normAutofit lnSpcReduction="10000"/>
          </a:bodyPr>
          <a:lstStyle/>
          <a:p>
            <a:r>
              <a:rPr lang="en-US" sz="2800" b="1" dirty="0" smtClean="0"/>
              <a:t>Confusion</a:t>
            </a:r>
          </a:p>
          <a:p>
            <a:r>
              <a:rPr lang="en-US" sz="2800" b="1" dirty="0" smtClean="0"/>
              <a:t>Elaboration</a:t>
            </a:r>
          </a:p>
          <a:p>
            <a:r>
              <a:rPr lang="en-US" sz="2800" b="1" dirty="0" smtClean="0"/>
              <a:t>Confidence (in interviewer)</a:t>
            </a:r>
          </a:p>
          <a:p>
            <a:r>
              <a:rPr lang="en-US" sz="2800" b="1" dirty="0" smtClean="0"/>
              <a:t>Remembering</a:t>
            </a:r>
          </a:p>
          <a:p>
            <a:r>
              <a:rPr lang="en-US" sz="2800" b="1" dirty="0" smtClean="0"/>
              <a:t>Cosmology</a:t>
            </a:r>
          </a:p>
          <a:p>
            <a:endParaRPr lang="en-US" sz="2800" b="1" dirty="0" smtClean="0"/>
          </a:p>
          <a:p>
            <a:r>
              <a:rPr lang="en-US" sz="2800" b="1" dirty="0" smtClean="0"/>
              <a:t>Conclusion: Anthropological methodologies and orientations to acknowledge what is missing; what is distorted; what can be adjusted for</a:t>
            </a:r>
            <a:endParaRPr lang="en-US" sz="2800" dirty="0" smtClean="0"/>
          </a:p>
          <a:p>
            <a:endParaRPr lang="en-US" dirty="0"/>
          </a:p>
        </p:txBody>
      </p:sp>
    </p:spTree>
    <p:extLst>
      <p:ext uri="{BB962C8B-B14F-4D97-AF65-F5344CB8AC3E}">
        <p14:creationId xmlns:p14="http://schemas.microsoft.com/office/powerpoint/2010/main" val="2587030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atin typeface="Calibri" charset="0"/>
                <a:ea typeface="ＭＳ Ｐゴシック" charset="0"/>
                <a:cs typeface="ＭＳ Ｐゴシック" charset="0"/>
              </a:rPr>
              <a:t>Evaluative Validity</a:t>
            </a:r>
          </a:p>
        </p:txBody>
      </p:sp>
      <p:sp>
        <p:nvSpPr>
          <p:cNvPr id="49155" name="Content Placeholder 2"/>
          <p:cNvSpPr>
            <a:spLocks noGrp="1"/>
          </p:cNvSpPr>
          <p:nvPr>
            <p:ph sz="quarter" idx="1"/>
          </p:nvPr>
        </p:nvSpPr>
        <p:spPr/>
        <p:txBody>
          <a:bodyPr/>
          <a:lstStyle/>
          <a:p>
            <a:r>
              <a:rPr lang="es-MX">
                <a:latin typeface="Calibri" charset="0"/>
                <a:ea typeface="ＭＳ Ｐゴシック" charset="0"/>
                <a:cs typeface="ＭＳ Ｐゴシック" charset="0"/>
              </a:rPr>
              <a:t>According to Maxwell’s (1992) taxonomy of validity in qualitative research, evaluative claims—the subjective judgments of the researcher are the most difficulty of the five types of validity to ground. </a:t>
            </a:r>
          </a:p>
          <a:p>
            <a:r>
              <a:rPr lang="es-MX">
                <a:latin typeface="Calibri" charset="0"/>
                <a:ea typeface="ＭＳ Ｐゴシック" charset="0"/>
                <a:cs typeface="ＭＳ Ｐゴシック" charset="0"/>
              </a:rPr>
              <a:t>Descriptive validity, Interpretive validity, theoretical validity, generalizability, evaluative validity</a:t>
            </a: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40966737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274638"/>
            <a:ext cx="8229600" cy="637049"/>
          </a:xfrm>
        </p:spPr>
        <p:txBody>
          <a:bodyPr/>
          <a:lstStyle/>
          <a:p>
            <a:r>
              <a:rPr lang="en-US" dirty="0">
                <a:latin typeface="Calibri" charset="0"/>
                <a:ea typeface="ＭＳ Ｐゴシック" charset="0"/>
                <a:cs typeface="ＭＳ Ｐゴシック" charset="0"/>
              </a:rPr>
              <a:t>Three cases</a:t>
            </a:r>
          </a:p>
        </p:txBody>
      </p:sp>
      <p:sp>
        <p:nvSpPr>
          <p:cNvPr id="52227" name="Content Placeholder 2"/>
          <p:cNvSpPr>
            <a:spLocks noGrp="1"/>
          </p:cNvSpPr>
          <p:nvPr>
            <p:ph sz="quarter" idx="1"/>
          </p:nvPr>
        </p:nvSpPr>
        <p:spPr>
          <a:xfrm>
            <a:off x="0" y="1417638"/>
            <a:ext cx="9144000" cy="4708525"/>
          </a:xfrm>
        </p:spPr>
        <p:txBody>
          <a:bodyPr>
            <a:normAutofit/>
          </a:bodyPr>
          <a:lstStyle/>
          <a:p>
            <a:r>
              <a:rPr lang="en-US">
                <a:latin typeface="Calibri" charset="0"/>
                <a:ea typeface="ＭＳ Ｐゴシック" charset="0"/>
                <a:cs typeface="ＭＳ Ｐゴシック" charset="0"/>
              </a:rPr>
              <a:t>One of 100 most promising middle school students in Colorado (who was born in LA), but parents decide endless, exhausting work and little time for family is not a way to lead a life…So move to rural Puebla.</a:t>
            </a:r>
          </a:p>
          <a:p>
            <a:r>
              <a:rPr lang="en-US">
                <a:latin typeface="Calibri" charset="0"/>
                <a:ea typeface="ＭＳ Ｐゴシック" charset="0"/>
                <a:cs typeface="ＭＳ Ｐゴシック" charset="0"/>
              </a:rPr>
              <a:t>Brother and sister (2</a:t>
            </a:r>
            <a:r>
              <a:rPr lang="en-US" baseline="30000">
                <a:latin typeface="Calibri" charset="0"/>
                <a:ea typeface="ＭＳ Ｐゴシック" charset="0"/>
                <a:cs typeface="ＭＳ Ｐゴシック" charset="0"/>
              </a:rPr>
              <a:t>nd</a:t>
            </a:r>
            <a:r>
              <a:rPr lang="en-US">
                <a:latin typeface="Calibri" charset="0"/>
                <a:ea typeface="ＭＳ Ｐゴシック" charset="0"/>
                <a:cs typeface="ＭＳ Ｐゴシック" charset="0"/>
              </a:rPr>
              <a:t> and 6</a:t>
            </a:r>
            <a:r>
              <a:rPr lang="en-US" baseline="30000">
                <a:latin typeface="Calibri" charset="0"/>
                <a:ea typeface="ＭＳ Ｐゴシック" charset="0"/>
                <a:cs typeface="ＭＳ Ｐゴシック" charset="0"/>
              </a:rPr>
              <a:t>th</a:t>
            </a:r>
            <a:r>
              <a:rPr lang="en-US">
                <a:latin typeface="Calibri" charset="0"/>
                <a:ea typeface="ＭＳ Ｐゴシック" charset="0"/>
                <a:cs typeface="ＭＳ Ｐゴシック" charset="0"/>
              </a:rPr>
              <a:t> grade) who were born in Chicago are sent by parents (who stay in US) to live with grandparents in rural Puebla, because parents worry about ICE enforcement separating them from their children.</a:t>
            </a:r>
          </a:p>
        </p:txBody>
      </p:sp>
    </p:spTree>
    <p:extLst>
      <p:ext uri="{BB962C8B-B14F-4D97-AF65-F5344CB8AC3E}">
        <p14:creationId xmlns:p14="http://schemas.microsoft.com/office/powerpoint/2010/main" val="38522842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normAutofit fontScale="90000"/>
          </a:bodyPr>
          <a:lstStyle/>
          <a:p>
            <a:r>
              <a:rPr lang="en-US">
                <a:latin typeface="Calibri" charset="0"/>
                <a:ea typeface="ＭＳ Ｐゴシック" charset="0"/>
                <a:cs typeface="ＭＳ Ｐゴシック" charset="0"/>
              </a:rPr>
              <a:t>America Promising Schooling as a Right and Vehicle of Social Mobility and Well-being</a:t>
            </a:r>
          </a:p>
        </p:txBody>
      </p:sp>
      <p:sp>
        <p:nvSpPr>
          <p:cNvPr id="50179" name="Content Placeholder 2"/>
          <p:cNvSpPr>
            <a:spLocks noGrp="1"/>
          </p:cNvSpPr>
          <p:nvPr>
            <p:ph sz="quarter" idx="1"/>
          </p:nvPr>
        </p:nvSpPr>
        <p:spPr>
          <a:xfrm>
            <a:off x="0" y="1930400"/>
            <a:ext cx="9144000" cy="4525963"/>
          </a:xfrm>
        </p:spPr>
        <p:txBody>
          <a:bodyPr/>
          <a:lstStyle/>
          <a:p>
            <a:pPr>
              <a:buFont typeface="Arial" charset="0"/>
              <a:buNone/>
            </a:pPr>
            <a:r>
              <a:rPr lang="es-MX">
                <a:latin typeface="Calibri" charset="0"/>
                <a:ea typeface="ＭＳ Ｐゴシック" charset="0"/>
                <a:cs typeface="ＭＳ Ｐゴシック" charset="0"/>
              </a:rPr>
              <a:t>    This paper attempts to ground the evaluative comment that “These three cases of Mexican-descent U.S. citizens in Mexican schools indicate a failure of U.S. schools and the larger American society to offer the educational and social nurturing promised in important American legal and philosophical statements such as Brown v. Board (1954), Dewey (1902), Counts (1932), and Conant (1945).”</a:t>
            </a:r>
            <a:r>
              <a:rPr lang="en-US">
                <a:latin typeface="Calibri" charset="0"/>
                <a:ea typeface="ＭＳ Ｐゴシック" charset="0"/>
                <a:cs typeface="ＭＳ Ｐゴシック" charset="0"/>
              </a:rPr>
              <a:t> </a:t>
            </a:r>
          </a:p>
        </p:txBody>
      </p:sp>
    </p:spTree>
    <p:extLst>
      <p:ext uri="{BB962C8B-B14F-4D97-AF65-F5344CB8AC3E}">
        <p14:creationId xmlns:p14="http://schemas.microsoft.com/office/powerpoint/2010/main" val="254832156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274638"/>
            <a:ext cx="8229600" cy="830262"/>
          </a:xfrm>
        </p:spPr>
        <p:txBody>
          <a:bodyPr/>
          <a:lstStyle/>
          <a:p>
            <a:r>
              <a:rPr lang="en-US">
                <a:latin typeface="Calibri" charset="0"/>
                <a:ea typeface="ＭＳ Ｐゴシック" charset="0"/>
                <a:cs typeface="ＭＳ Ｐゴシック" charset="0"/>
              </a:rPr>
              <a:t>For example</a:t>
            </a:r>
          </a:p>
        </p:txBody>
      </p:sp>
      <p:sp>
        <p:nvSpPr>
          <p:cNvPr id="51203" name="Content Placeholder 2"/>
          <p:cNvSpPr>
            <a:spLocks noGrp="1"/>
          </p:cNvSpPr>
          <p:nvPr>
            <p:ph sz="quarter" idx="1"/>
          </p:nvPr>
        </p:nvSpPr>
        <p:spPr>
          <a:xfrm>
            <a:off x="146532" y="1660572"/>
            <a:ext cx="8808198" cy="4937078"/>
          </a:xfrm>
        </p:spPr>
        <p:txBody>
          <a:bodyPr/>
          <a:lstStyle/>
          <a:p>
            <a:pPr>
              <a:buFont typeface="Arial" charset="0"/>
              <a:buNone/>
            </a:pPr>
            <a:r>
              <a:rPr lang="en-US" dirty="0">
                <a:latin typeface="Calibri" charset="0"/>
                <a:ea typeface="ＭＳ Ｐゴシック" charset="0"/>
                <a:cs typeface="ＭＳ Ｐゴシック" charset="0"/>
              </a:rPr>
              <a:t>    Today, education is perhaps the most important function of state and local governments. Compulsory school attendance laws and the great expenditures for education both demonstrate our recognition of the importance of education to our democratic society. It is required in the performance of our most basic public responsibilities…It is the very foundation of good citizenship. Today it is the principal instrument in awakening the child to cultural values, in preparing him for later professional training, and in helping him to adjust normally to his environment.</a:t>
            </a:r>
          </a:p>
        </p:txBody>
      </p:sp>
    </p:spTree>
    <p:extLst>
      <p:ext uri="{BB962C8B-B14F-4D97-AF65-F5344CB8AC3E}">
        <p14:creationId xmlns:p14="http://schemas.microsoft.com/office/powerpoint/2010/main" val="244127913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solidFill>
                  <a:srgbClr val="000000"/>
                </a:solidFill>
                <a:latin typeface="Calibri" charset="0"/>
                <a:ea typeface="ＭＳ Ｐゴシック" charset="0"/>
                <a:cs typeface="ＭＳ Ｐゴシック" charset="0"/>
              </a:rPr>
              <a:t>Pensando en la Migración</a:t>
            </a:r>
            <a:endParaRPr lang="en-US">
              <a:latin typeface="Calibri" charset="0"/>
              <a:ea typeface="ＭＳ Ｐゴシック" charset="0"/>
              <a:cs typeface="ＭＳ Ｐゴシック" charset="0"/>
            </a:endParaRPr>
          </a:p>
        </p:txBody>
      </p:sp>
      <p:pic>
        <p:nvPicPr>
          <p:cNvPr id="56323" name="Content Placeholder 3" descr="100_1298.JPG"/>
          <p:cNvPicPr>
            <a:picLocks noGrp="1" noChangeAspect="1"/>
          </p:cNvPicPr>
          <p:nvPr>
            <p:ph sz="quarter" idx="1"/>
          </p:nvPr>
        </p:nvPicPr>
        <p:blipFill>
          <a:blip r:embed="rId2">
            <a:extLst>
              <a:ext uri="{28A0092B-C50C-407E-A947-70E740481C1C}">
                <a14:useLocalDpi xmlns:a14="http://schemas.microsoft.com/office/drawing/2010/main" val="0"/>
              </a:ext>
            </a:extLst>
          </a:blip>
          <a:srcRect l="-10609" r="-10609"/>
          <a:stretch>
            <a:fillRect/>
          </a:stretch>
        </p:blipFill>
        <p:spPr>
          <a:xfrm>
            <a:off x="-411163" y="1417638"/>
            <a:ext cx="6410326" cy="3773487"/>
          </a:xfrm>
        </p:spPr>
      </p:pic>
      <p:pic>
        <p:nvPicPr>
          <p:cNvPr id="56324" name="Picture 4" descr="100_13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3588" y="1417638"/>
            <a:ext cx="3429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DSC0237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3751263"/>
            <a:ext cx="4568825"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08396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a:solidFill>
                  <a:srgbClr val="000000"/>
                </a:solidFill>
                <a:latin typeface="Calibri" charset="0"/>
                <a:ea typeface="ＭＳ Ｐゴシック" charset="0"/>
                <a:cs typeface="ＭＳ Ｐゴシック" charset="0"/>
              </a:rPr>
              <a:t>Pensando en la Migración</a:t>
            </a:r>
            <a:endParaRPr lang="en-US">
              <a:latin typeface="Calibri" charset="0"/>
              <a:ea typeface="ＭＳ Ｐゴシック" charset="0"/>
              <a:cs typeface="ＭＳ Ｐゴシック" charset="0"/>
            </a:endParaRPr>
          </a:p>
        </p:txBody>
      </p:sp>
      <p:pic>
        <p:nvPicPr>
          <p:cNvPr id="57347" name="Content Placeholder 3" descr="DSC02372.JPG"/>
          <p:cNvPicPr>
            <a:picLocks noGrp="1" noChangeAspect="1"/>
          </p:cNvPicPr>
          <p:nvPr>
            <p:ph sz="quarter" idx="1"/>
          </p:nvPr>
        </p:nvPicPr>
        <p:blipFill>
          <a:blip r:embed="rId2">
            <a:extLst>
              <a:ext uri="{28A0092B-C50C-407E-A947-70E740481C1C}">
                <a14:useLocalDpi xmlns:a14="http://schemas.microsoft.com/office/drawing/2010/main" val="0"/>
              </a:ext>
            </a:extLst>
          </a:blip>
          <a:srcRect l="-1140" r="-1140"/>
          <a:stretch>
            <a:fillRect/>
          </a:stretch>
        </p:blipFill>
        <p:spPr>
          <a:xfrm>
            <a:off x="457200" y="1600200"/>
            <a:ext cx="4729163" cy="2600325"/>
          </a:xfrm>
        </p:spPr>
      </p:pic>
      <p:pic>
        <p:nvPicPr>
          <p:cNvPr id="57348" name="Picture 4" descr="DSC0239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1288" y="1279525"/>
            <a:ext cx="5192712"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descr="DSC0239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6088" y="4200525"/>
            <a:ext cx="4198937"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82563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r>
              <a:rPr lang="en-US">
                <a:solidFill>
                  <a:srgbClr val="000000"/>
                </a:solidFill>
                <a:latin typeface="Calibri" charset="0"/>
                <a:ea typeface="ＭＳ Ｐゴシック" charset="0"/>
                <a:cs typeface="ＭＳ Ｐゴシック" charset="0"/>
              </a:rPr>
              <a:t>Pensando en la Migración</a:t>
            </a:r>
            <a:endParaRPr lang="en-US">
              <a:latin typeface="Calibri" charset="0"/>
              <a:ea typeface="ＭＳ Ｐゴシック" charset="0"/>
              <a:cs typeface="ＭＳ Ｐゴシック" charset="0"/>
            </a:endParaRPr>
          </a:p>
        </p:txBody>
      </p:sp>
      <p:pic>
        <p:nvPicPr>
          <p:cNvPr id="54275" name="Content Placeholder 3" descr="DSC02420.JPG"/>
          <p:cNvPicPr>
            <a:picLocks noGrp="1" noChangeAspect="1"/>
          </p:cNvPicPr>
          <p:nvPr>
            <p:ph sz="quarter" idx="1"/>
          </p:nvPr>
        </p:nvPicPr>
        <p:blipFill>
          <a:blip r:embed="rId2">
            <a:extLst>
              <a:ext uri="{28A0092B-C50C-407E-A947-70E740481C1C}">
                <a14:useLocalDpi xmlns:a14="http://schemas.microsoft.com/office/drawing/2010/main" val="0"/>
              </a:ext>
            </a:extLst>
          </a:blip>
          <a:srcRect t="2212" b="2212"/>
          <a:stretch>
            <a:fillRect/>
          </a:stretch>
        </p:blipFill>
        <p:spPr/>
      </p:pic>
    </p:spTree>
    <p:extLst>
      <p:ext uri="{BB962C8B-B14F-4D97-AF65-F5344CB8AC3E}">
        <p14:creationId xmlns:p14="http://schemas.microsoft.com/office/powerpoint/2010/main" val="2403617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962524"/>
          </a:xfrm>
        </p:spPr>
        <p:txBody>
          <a:bodyPr/>
          <a:lstStyle/>
          <a:p>
            <a:pPr algn="ctr"/>
            <a:r>
              <a:rPr lang="en-US" dirty="0" smtClean="0"/>
              <a:t>Return Migration to Mexico</a:t>
            </a:r>
            <a:endParaRPr lang="en-US" dirty="0"/>
          </a:p>
        </p:txBody>
      </p:sp>
      <p:sp>
        <p:nvSpPr>
          <p:cNvPr id="3" name="Content Placeholder 2"/>
          <p:cNvSpPr>
            <a:spLocks noGrp="1"/>
          </p:cNvSpPr>
          <p:nvPr>
            <p:ph sz="quarter" idx="1"/>
          </p:nvPr>
        </p:nvSpPr>
        <p:spPr>
          <a:xfrm>
            <a:off x="478120" y="1464956"/>
            <a:ext cx="8247125" cy="4915655"/>
          </a:xfrm>
        </p:spPr>
        <p:txBody>
          <a:bodyPr>
            <a:normAutofit lnSpcReduction="10000"/>
          </a:bodyPr>
          <a:lstStyle/>
          <a:p>
            <a:r>
              <a:rPr lang="es-MX" sz="2400" dirty="0" smtClean="0">
                <a:ea typeface="+mn-ea"/>
                <a:cs typeface="+mn-cs"/>
              </a:rPr>
              <a:t>De acuerdo a las autoras, la ENADID de 1992 permite estimar 180 mil migrantes retornados en los cinco años previos a la encuesta; la cifra va aumentando de la siguiente manera: 291 mil (según Conteo de Población y Vivienda 1995), 289 mil (ENADID 1997), 267 mil (Censo 2000), 344 mil  (ENE 2002), 717 mil (ENADID 2007) y 994 mil (Censo 2010).</a:t>
            </a:r>
          </a:p>
          <a:p>
            <a:pPr marL="0" indent="0">
              <a:buNone/>
            </a:pPr>
            <a:endParaRPr lang="es-MX" sz="2400" dirty="0" smtClean="0">
              <a:ea typeface="+mn-ea"/>
              <a:cs typeface="+mn-cs"/>
            </a:endParaRPr>
          </a:p>
          <a:p>
            <a:r>
              <a:rPr lang="es-MX" sz="2400" dirty="0" smtClean="0"/>
              <a:t>A lot of fascinating dynamics prospectively in play here:</a:t>
            </a:r>
          </a:p>
          <a:p>
            <a:pPr lvl="1"/>
            <a:r>
              <a:rPr lang="es-MX" sz="2000" dirty="0" smtClean="0"/>
              <a:t>Voluntary versus forced return</a:t>
            </a:r>
          </a:p>
          <a:p>
            <a:pPr lvl="1"/>
            <a:r>
              <a:rPr lang="es-MX" sz="2000" dirty="0" smtClean="0"/>
              <a:t>Transantionalism from below (Smith &amp; Guarnizo, 1998)</a:t>
            </a:r>
          </a:p>
          <a:p>
            <a:pPr lvl="1"/>
            <a:r>
              <a:rPr lang="es-MX" sz="2000" dirty="0" smtClean="0"/>
              <a:t>Grandparent economic security strategizing (Dreby, 2010)</a:t>
            </a:r>
          </a:p>
          <a:p>
            <a:pPr lvl="1"/>
            <a:r>
              <a:rPr lang="es-MX" sz="2000" dirty="0" smtClean="0"/>
              <a:t>Of course we’re not just talking about ‘return’…U.S.-born children</a:t>
            </a:r>
            <a:endParaRPr lang="en-US" sz="2000" dirty="0"/>
          </a:p>
        </p:txBody>
      </p:sp>
    </p:spTree>
    <p:extLst>
      <p:ext uri="{BB962C8B-B14F-4D97-AF65-F5344CB8AC3E}">
        <p14:creationId xmlns:p14="http://schemas.microsoft.com/office/powerpoint/2010/main" val="41769920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929533"/>
          </a:xfrm>
        </p:spPr>
        <p:txBody>
          <a:bodyPr/>
          <a:lstStyle/>
          <a:p>
            <a:pPr algn="ctr"/>
            <a:r>
              <a:rPr lang="en-US" dirty="0" smtClean="0"/>
              <a:t>Access to Some of our work - 1</a:t>
            </a:r>
            <a:endParaRPr lang="en-US" dirty="0"/>
          </a:p>
        </p:txBody>
      </p:sp>
      <p:sp>
        <p:nvSpPr>
          <p:cNvPr id="3" name="Content Placeholder 2"/>
          <p:cNvSpPr>
            <a:spLocks noGrp="1"/>
          </p:cNvSpPr>
          <p:nvPr>
            <p:ph sz="quarter" idx="1"/>
          </p:nvPr>
        </p:nvSpPr>
        <p:spPr>
          <a:xfrm>
            <a:off x="412356" y="1336136"/>
            <a:ext cx="8296608" cy="4618736"/>
          </a:xfrm>
        </p:spPr>
        <p:txBody>
          <a:bodyPr>
            <a:normAutofit fontScale="62500" lnSpcReduction="20000"/>
          </a:bodyPr>
          <a:lstStyle/>
          <a:p>
            <a:r>
              <a:rPr lang="en-US" dirty="0"/>
              <a:t>Hamann, E.T. &amp; England, W. (2011). Hyphenated Identities as a Challenge to Nation-State School Practice? In</a:t>
            </a:r>
            <a:r>
              <a:rPr lang="en-US" b="1" dirty="0"/>
              <a:t> </a:t>
            </a:r>
            <a:r>
              <a:rPr lang="en-US" dirty="0"/>
              <a:t>S. </a:t>
            </a:r>
            <a:r>
              <a:rPr lang="en-US" dirty="0" err="1"/>
              <a:t>Vandeyar</a:t>
            </a:r>
            <a:r>
              <a:rPr lang="en-US" dirty="0"/>
              <a:t> (Ed.), </a:t>
            </a:r>
            <a:r>
              <a:rPr lang="en-ZA" i="1" dirty="0"/>
              <a:t>Hyphenated Selves: Construction, Negotiation and Mediation of Immigrant Identity Within Schools – Transnational Dialogues </a:t>
            </a:r>
            <a:r>
              <a:rPr lang="en-ZA" dirty="0"/>
              <a:t>(pp. 205-213). Netherlands: Rozenburg. </a:t>
            </a:r>
            <a:r>
              <a:rPr lang="en-US" u="sng" dirty="0">
                <a:hlinkClick r:id="rId2"/>
              </a:rPr>
              <a:t>http://digitalcommons.unl.edu/teachlearnfacpub/109</a:t>
            </a:r>
            <a:r>
              <a:rPr lang="en-US" u="sng" dirty="0" smtClean="0">
                <a:hlinkClick r:id="rId2"/>
              </a:rPr>
              <a:t>/</a:t>
            </a:r>
            <a:endParaRPr lang="en-US" u="sng" dirty="0" smtClean="0"/>
          </a:p>
          <a:p>
            <a:endParaRPr lang="en-US" dirty="0"/>
          </a:p>
          <a:p>
            <a:r>
              <a:rPr lang="en-US" dirty="0"/>
              <a:t>Hamann, E.T. &amp; </a:t>
            </a:r>
            <a:r>
              <a:rPr lang="en-US" dirty="0" err="1"/>
              <a:t>Zúñiga</a:t>
            </a:r>
            <a:r>
              <a:rPr lang="en-US" dirty="0"/>
              <a:t>, V. (2011). Schooling, National Affinity(</a:t>
            </a:r>
            <a:r>
              <a:rPr lang="en-US" dirty="0" err="1"/>
              <a:t>ies</a:t>
            </a:r>
            <a:r>
              <a:rPr lang="en-US" dirty="0"/>
              <a:t>), and Transnational Students in Mexico.</a:t>
            </a:r>
            <a:r>
              <a:rPr lang="en-US" b="1" dirty="0"/>
              <a:t> </a:t>
            </a:r>
            <a:r>
              <a:rPr lang="en-US" dirty="0"/>
              <a:t>In</a:t>
            </a:r>
            <a:r>
              <a:rPr lang="en-US" b="1" dirty="0"/>
              <a:t> </a:t>
            </a:r>
            <a:r>
              <a:rPr lang="en-US" dirty="0"/>
              <a:t>S. </a:t>
            </a:r>
            <a:r>
              <a:rPr lang="en-US" dirty="0" err="1"/>
              <a:t>Vandeyar</a:t>
            </a:r>
            <a:r>
              <a:rPr lang="en-US" dirty="0"/>
              <a:t> (Ed.), </a:t>
            </a:r>
            <a:r>
              <a:rPr lang="en-ZA" i="1" dirty="0"/>
              <a:t>Hyphenated Selves: Construction, Negotiation and Mediation of Immigrant Identity Within Schools – Transnational Dialogues</a:t>
            </a:r>
            <a:r>
              <a:rPr lang="en-ZA" dirty="0"/>
              <a:t> (pp. 57-72)</a:t>
            </a:r>
            <a:r>
              <a:rPr lang="en-ZA" i="1" dirty="0"/>
              <a:t>.</a:t>
            </a:r>
            <a:r>
              <a:rPr lang="en-ZA" dirty="0"/>
              <a:t> Netherlands: Rozenburg. </a:t>
            </a:r>
            <a:r>
              <a:rPr lang="en-US" u="sng" dirty="0">
                <a:hlinkClick r:id="rId3"/>
              </a:rPr>
              <a:t>http://digitalcommons.unl.edu/teachlearnfacpub/110/</a:t>
            </a:r>
            <a:endParaRPr lang="en-US" dirty="0"/>
          </a:p>
          <a:p>
            <a:pPr marL="68580" indent="0">
              <a:buNone/>
            </a:pPr>
            <a:r>
              <a:rPr lang="en-US" dirty="0"/>
              <a:t> </a:t>
            </a:r>
          </a:p>
          <a:p>
            <a:r>
              <a:rPr lang="en-US" dirty="0"/>
              <a:t>Hamann, E.T. &amp; </a:t>
            </a:r>
            <a:r>
              <a:rPr lang="en-US" dirty="0" err="1"/>
              <a:t>Zúñiga</a:t>
            </a:r>
            <a:r>
              <a:rPr lang="en-US" dirty="0"/>
              <a:t>, V. (2011). Schooling and the Everyday Ruptures Transnational Children Encounter in the United States and Mexico.</a:t>
            </a:r>
            <a:r>
              <a:rPr lang="en-US" b="1" dirty="0"/>
              <a:t> </a:t>
            </a:r>
            <a:r>
              <a:rPr lang="en-US" dirty="0"/>
              <a:t>In C. Coe, R. Reynolds, D. Boehm, J.M. Hess, &amp; H. Rae-Espinoza (Eds.), </a:t>
            </a:r>
            <a:r>
              <a:rPr lang="en-US" i="1" dirty="0"/>
              <a:t>Everyday Ruptures:  Children and Migration in Global Perspective </a:t>
            </a:r>
            <a:r>
              <a:rPr lang="en-US" dirty="0"/>
              <a:t>(pp. 141-160)</a:t>
            </a:r>
            <a:r>
              <a:rPr lang="en-US" i="1" dirty="0"/>
              <a:t>. </a:t>
            </a:r>
            <a:r>
              <a:rPr lang="en-US" dirty="0"/>
              <a:t>Nashville, TN: Vanderbilt University Press. </a:t>
            </a:r>
            <a:r>
              <a:rPr lang="en-US" u="sng" dirty="0">
                <a:hlinkClick r:id="rId4"/>
              </a:rPr>
              <a:t>http://digitalcommons.unl.edu/teachlearnfacpub/100/</a:t>
            </a:r>
            <a:endParaRPr lang="en-US" dirty="0"/>
          </a:p>
          <a:p>
            <a:pPr marL="68580" indent="0">
              <a:buNone/>
            </a:pPr>
            <a:r>
              <a:rPr lang="en-US" dirty="0"/>
              <a:t> </a:t>
            </a:r>
          </a:p>
          <a:p>
            <a:endParaRPr lang="en-US" dirty="0"/>
          </a:p>
        </p:txBody>
      </p:sp>
    </p:spTree>
    <p:extLst>
      <p:ext uri="{BB962C8B-B14F-4D97-AF65-F5344CB8AC3E}">
        <p14:creationId xmlns:p14="http://schemas.microsoft.com/office/powerpoint/2010/main" val="327887027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Access to Some of our work - 2</a:t>
            </a:r>
            <a:endParaRPr lang="en-US" dirty="0"/>
          </a:p>
        </p:txBody>
      </p:sp>
      <p:sp>
        <p:nvSpPr>
          <p:cNvPr id="3" name="Content Placeholder 2"/>
          <p:cNvSpPr>
            <a:spLocks noGrp="1"/>
          </p:cNvSpPr>
          <p:nvPr>
            <p:ph sz="quarter" idx="1"/>
          </p:nvPr>
        </p:nvSpPr>
        <p:spPr>
          <a:xfrm>
            <a:off x="395862" y="1417638"/>
            <a:ext cx="8329596" cy="4223820"/>
          </a:xfrm>
        </p:spPr>
        <p:txBody>
          <a:bodyPr>
            <a:normAutofit fontScale="70000" lnSpcReduction="20000"/>
          </a:bodyPr>
          <a:lstStyle/>
          <a:p>
            <a:r>
              <a:rPr lang="en-US" dirty="0"/>
              <a:t>Hamann, E. T., </a:t>
            </a:r>
            <a:r>
              <a:rPr lang="en-US" dirty="0" err="1"/>
              <a:t>Zúñiga</a:t>
            </a:r>
            <a:r>
              <a:rPr lang="en-US" dirty="0"/>
              <a:t>, V., &amp; Sánchez </a:t>
            </a:r>
            <a:r>
              <a:rPr lang="en-US" dirty="0" err="1"/>
              <a:t>García</a:t>
            </a:r>
            <a:r>
              <a:rPr lang="en-US" dirty="0"/>
              <a:t>, J. (2006).</a:t>
            </a:r>
            <a:r>
              <a:rPr lang="en-US" i="1" dirty="0"/>
              <a:t> </a:t>
            </a:r>
            <a:r>
              <a:rPr lang="en-US" dirty="0" err="1"/>
              <a:t>Pensando</a:t>
            </a:r>
            <a:r>
              <a:rPr lang="en-US" dirty="0"/>
              <a:t> en Cynthia y Su Hermana: Educational Implications of U.S./Mexico Transnationalism For Children. </a:t>
            </a:r>
            <a:r>
              <a:rPr lang="en-US" i="1" dirty="0"/>
              <a:t>Journal of Latinos and Education 5</a:t>
            </a:r>
            <a:r>
              <a:rPr lang="en-US" dirty="0"/>
              <a:t>(4): 253-274. </a:t>
            </a:r>
            <a:r>
              <a:rPr lang="en-US" u="sng" dirty="0">
                <a:hlinkClick r:id="rId2"/>
              </a:rPr>
              <a:t>http://digitalcommons.unl.edu/teachlearnfacpub/60/</a:t>
            </a:r>
            <a:endParaRPr lang="en-US" dirty="0"/>
          </a:p>
          <a:p>
            <a:r>
              <a:rPr lang="en-US" dirty="0"/>
              <a:t>Hamann, E.T., </a:t>
            </a:r>
            <a:r>
              <a:rPr lang="en-US" dirty="0" err="1"/>
              <a:t>Zúñiga</a:t>
            </a:r>
            <a:r>
              <a:rPr lang="en-US" dirty="0"/>
              <a:t>, V., &amp; Sánchez </a:t>
            </a:r>
            <a:r>
              <a:rPr lang="en-US" dirty="0" err="1"/>
              <a:t>García</a:t>
            </a:r>
            <a:r>
              <a:rPr lang="en-US" dirty="0"/>
              <a:t>, J. (2010).  Transnational Students' Perspectives on Schooling in the United States and Mexico: The Salience of School Experience and Country of Birth. In M. Ensor &amp; E. </a:t>
            </a:r>
            <a:r>
              <a:rPr lang="en-US" dirty="0" err="1"/>
              <a:t>Gozdziak</a:t>
            </a:r>
            <a:r>
              <a:rPr lang="en-US" dirty="0"/>
              <a:t> (Eds.), </a:t>
            </a:r>
            <a:r>
              <a:rPr lang="en-US" i="1" dirty="0"/>
              <a:t>Children and Migration: At the Crossroads of Resiliency and Vulnerability </a:t>
            </a:r>
            <a:r>
              <a:rPr lang="en-US" dirty="0"/>
              <a:t>(pp. 230-252).</a:t>
            </a:r>
            <a:r>
              <a:rPr lang="en-US" i="1" dirty="0"/>
              <a:t> </a:t>
            </a:r>
            <a:r>
              <a:rPr lang="en-US" dirty="0"/>
              <a:t>New York: Palgrave Macmillan. </a:t>
            </a:r>
            <a:r>
              <a:rPr lang="en-US" u="sng" dirty="0">
                <a:hlinkClick r:id="rId3"/>
              </a:rPr>
              <a:t>http://digitalcommons.unl.edu/teachlearnfacpub/107</a:t>
            </a:r>
            <a:endParaRPr lang="en-US" dirty="0"/>
          </a:p>
          <a:p>
            <a:r>
              <a:rPr lang="es-MX" dirty="0"/>
              <a:t>Zúñiga, V. &amp; Hamann, E.T.</a:t>
            </a:r>
            <a:r>
              <a:rPr lang="es-MX" i="1" dirty="0"/>
              <a:t> </a:t>
            </a:r>
            <a:r>
              <a:rPr lang="es-MX" dirty="0"/>
              <a:t>(2009). </a:t>
            </a:r>
            <a:r>
              <a:rPr lang="en-US" dirty="0"/>
              <a:t>Sojourners in Mexico with U.S. School Experience: A New Taxonomy for Transnational Students.</a:t>
            </a:r>
            <a:r>
              <a:rPr lang="en-US" b="1" dirty="0"/>
              <a:t> </a:t>
            </a:r>
            <a:r>
              <a:rPr lang="en-US" i="1" dirty="0"/>
              <a:t>Comparative Education Review</a:t>
            </a:r>
            <a:r>
              <a:rPr lang="en-US" dirty="0"/>
              <a:t>. 53(3): 329-353. </a:t>
            </a:r>
            <a:r>
              <a:rPr lang="en-US" u="sng" dirty="0"/>
              <a:t>http://</a:t>
            </a:r>
            <a:r>
              <a:rPr lang="en-US" u="sng" dirty="0" err="1"/>
              <a:t>digitalcommons.unl.edu</a:t>
            </a:r>
            <a:r>
              <a:rPr lang="en-US" u="sng" dirty="0"/>
              <a:t>/</a:t>
            </a:r>
            <a:r>
              <a:rPr lang="en-US" u="sng" dirty="0" err="1"/>
              <a:t>teachlearnfacpub</a:t>
            </a:r>
            <a:r>
              <a:rPr lang="en-US" u="sng" dirty="0"/>
              <a:t>/91/</a:t>
            </a:r>
            <a:endParaRPr lang="en-US" dirty="0"/>
          </a:p>
          <a:p>
            <a:endParaRPr lang="en-US" dirty="0"/>
          </a:p>
        </p:txBody>
      </p:sp>
    </p:spTree>
    <p:extLst>
      <p:ext uri="{BB962C8B-B14F-4D97-AF65-F5344CB8AC3E}">
        <p14:creationId xmlns:p14="http://schemas.microsoft.com/office/powerpoint/2010/main" val="258524257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Access to Some of our work - 3</a:t>
            </a:r>
            <a:endParaRPr lang="en-US" dirty="0"/>
          </a:p>
        </p:txBody>
      </p:sp>
      <p:sp>
        <p:nvSpPr>
          <p:cNvPr id="3" name="Content Placeholder 2"/>
          <p:cNvSpPr>
            <a:spLocks noGrp="1"/>
          </p:cNvSpPr>
          <p:nvPr>
            <p:ph sz="quarter" idx="1"/>
          </p:nvPr>
        </p:nvSpPr>
        <p:spPr/>
        <p:txBody>
          <a:bodyPr/>
          <a:lstStyle/>
          <a:p>
            <a:r>
              <a:rPr lang="es-MX" sz="2400" dirty="0"/>
              <a:t>Zúñiga, V., &amp; Hamann, E. T., (2008). Escuelas nacionales, alumnos transnacionales: La migración México/Estados Unidos como fenómeno escolar. </a:t>
            </a:r>
            <a:r>
              <a:rPr lang="es-MX" sz="2400" i="1" dirty="0"/>
              <a:t>Estudios Sociológicos de El Colegio de Mexico  XXVI </a:t>
            </a:r>
            <a:r>
              <a:rPr lang="es-MX" sz="2400" dirty="0"/>
              <a:t>(76): 65-85.  </a:t>
            </a:r>
            <a:r>
              <a:rPr lang="es-MX" sz="2400" u="sng" dirty="0">
                <a:hlinkClick r:id="rId2"/>
              </a:rPr>
              <a:t>http://digitalcommons.unl.edu/teachlearnfacpub/78</a:t>
            </a:r>
            <a:endParaRPr lang="en-US" sz="2400" dirty="0"/>
          </a:p>
          <a:p>
            <a:r>
              <a:rPr lang="en-US" sz="2400" dirty="0" err="1"/>
              <a:t>Zúñiga</a:t>
            </a:r>
            <a:r>
              <a:rPr lang="en-US" sz="2400" dirty="0"/>
              <a:t>, V., Hamann, E. T., &amp; Sánchez </a:t>
            </a:r>
            <a:r>
              <a:rPr lang="en-US" sz="2400" dirty="0" err="1"/>
              <a:t>García</a:t>
            </a:r>
            <a:r>
              <a:rPr lang="en-US" sz="2400" dirty="0"/>
              <a:t>, J. (2008). </a:t>
            </a:r>
            <a:r>
              <a:rPr lang="es-MX" sz="2400" i="1" dirty="0"/>
              <a:t>Alumnos transnacionales: Las escuelas mexicanas frente a la globalización. </a:t>
            </a:r>
            <a:r>
              <a:rPr lang="es-MX" sz="2400" dirty="0"/>
              <a:t>Mexico, DF: Secretaria de Educación Pública. </a:t>
            </a:r>
            <a:r>
              <a:rPr lang="es-MX" sz="2400" u="sng" dirty="0">
                <a:hlinkClick r:id="rId3"/>
              </a:rPr>
              <a:t>http://digitalcommons.unl.edu/teachlearnfacpub/97</a:t>
            </a:r>
            <a:endParaRPr lang="en-US" sz="2400" dirty="0"/>
          </a:p>
          <a:p>
            <a:endParaRPr lang="en-US" dirty="0"/>
          </a:p>
        </p:txBody>
      </p:sp>
    </p:spTree>
    <p:extLst>
      <p:ext uri="{BB962C8B-B14F-4D97-AF65-F5344CB8AC3E}">
        <p14:creationId xmlns:p14="http://schemas.microsoft.com/office/powerpoint/2010/main" val="15185549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p:cNvSpPr>
            <a:spLocks noGrp="1"/>
          </p:cNvSpPr>
          <p:nvPr>
            <p:ph type="title"/>
          </p:nvPr>
        </p:nvSpPr>
        <p:spPr>
          <a:xfrm>
            <a:off x="457200" y="274638"/>
            <a:ext cx="8229600" cy="879475"/>
          </a:xfrm>
        </p:spPr>
        <p:txBody>
          <a:bodyPr/>
          <a:lstStyle/>
          <a:p>
            <a:pPr algn="ctr"/>
            <a:r>
              <a:rPr lang="en-US" dirty="0">
                <a:ea typeface="ＭＳ Ｐゴシック" charset="0"/>
                <a:cs typeface="ＭＳ Ｐゴシック" charset="0"/>
              </a:rPr>
              <a:t>Study Design: Four States</a:t>
            </a:r>
          </a:p>
        </p:txBody>
      </p:sp>
      <p:sp>
        <p:nvSpPr>
          <p:cNvPr id="24579" name="Content Placeholder 5"/>
          <p:cNvSpPr>
            <a:spLocks noGrp="1"/>
          </p:cNvSpPr>
          <p:nvPr>
            <p:ph sz="quarter" idx="1"/>
          </p:nvPr>
        </p:nvSpPr>
        <p:spPr>
          <a:xfrm>
            <a:off x="457200" y="1446213"/>
            <a:ext cx="8229600" cy="5411787"/>
          </a:xfrm>
        </p:spPr>
        <p:txBody>
          <a:bodyPr>
            <a:normAutofit/>
          </a:bodyPr>
          <a:lstStyle/>
          <a:p>
            <a:pPr>
              <a:buFont typeface="Arial" charset="0"/>
              <a:buNone/>
            </a:pPr>
            <a:r>
              <a:rPr lang="en-US" sz="2200" dirty="0">
                <a:ea typeface="ＭＳ Ｐゴシック" charset="0"/>
                <a:cs typeface="ＭＳ Ｐゴシック" charset="0"/>
              </a:rPr>
              <a:t>Durand and Massey</a:t>
            </a:r>
            <a:r>
              <a:rPr lang="ja-JP" altLang="en-US" sz="2200" dirty="0">
                <a:ea typeface="ＭＳ Ｐゴシック" charset="0"/>
                <a:cs typeface="ＭＳ Ｐゴシック" charset="0"/>
              </a:rPr>
              <a:t>’</a:t>
            </a:r>
            <a:r>
              <a:rPr lang="en-US" sz="2200" dirty="0">
                <a:ea typeface="ＭＳ Ｐゴシック" charset="0"/>
                <a:cs typeface="ＭＳ Ｐゴシック" charset="0"/>
              </a:rPr>
              <a:t>s four typologies</a:t>
            </a:r>
          </a:p>
          <a:p>
            <a:r>
              <a:rPr lang="en-US" sz="2200" dirty="0">
                <a:ea typeface="ＭＳ Ｐゴシック" charset="0"/>
                <a:cs typeface="ＭＳ Ｐゴシック" charset="0"/>
              </a:rPr>
              <a:t>Nuevo León (2004): 173 schools (of 3310); 14,473 students (of 704,000)</a:t>
            </a:r>
          </a:p>
          <a:p>
            <a:r>
              <a:rPr lang="en-US" sz="2200" dirty="0">
                <a:ea typeface="ＭＳ Ｐゴシック" charset="0"/>
                <a:cs typeface="ＭＳ Ｐゴシック" charset="0"/>
              </a:rPr>
              <a:t>Zacatecas (2005): 218 schools (of 4803);   9,217 students (of 282,000)</a:t>
            </a:r>
          </a:p>
          <a:p>
            <a:r>
              <a:rPr lang="en-US" sz="2200" dirty="0">
                <a:ea typeface="ＭＳ Ｐゴシック" charset="0"/>
                <a:cs typeface="ＭＳ Ｐゴシック" charset="0"/>
              </a:rPr>
              <a:t>Puebla (2009-10): 214 schools (of 4,956); 18,829 students (of 966,000)</a:t>
            </a:r>
          </a:p>
          <a:p>
            <a:r>
              <a:rPr lang="en-US" sz="2200" dirty="0">
                <a:ea typeface="ＭＳ Ｐゴシック" charset="0"/>
                <a:cs typeface="ＭＳ Ｐゴシック" charset="0"/>
              </a:rPr>
              <a:t>Jalisco (2010-11): 200 schools (of 7,787); 11,479 students (1,348,000)</a:t>
            </a:r>
          </a:p>
          <a:p>
            <a:r>
              <a:rPr lang="en-US" sz="2200" dirty="0">
                <a:ea typeface="ＭＳ Ｐゴシック" charset="0"/>
                <a:cs typeface="ＭＳ Ｐゴシック" charset="0"/>
              </a:rPr>
              <a:t>Total: 805 schools; 53,998 </a:t>
            </a:r>
            <a:r>
              <a:rPr lang="en-US" sz="2200" dirty="0" smtClean="0">
                <a:ea typeface="ＭＳ Ｐゴシック" charset="0"/>
                <a:cs typeface="ＭＳ Ｐゴシック" charset="0"/>
              </a:rPr>
              <a:t>students</a:t>
            </a:r>
          </a:p>
          <a:p>
            <a:r>
              <a:rPr lang="en-US" sz="2200" dirty="0" smtClean="0">
                <a:ea typeface="ＭＳ Ｐゴシック" charset="0"/>
                <a:cs typeface="ＭＳ Ｐゴシック" charset="0"/>
              </a:rPr>
              <a:t>Engaged in new work in Morelos and the </a:t>
            </a:r>
            <a:r>
              <a:rPr lang="en-US" sz="2200" dirty="0" err="1" smtClean="0">
                <a:ea typeface="ＭＳ Ｐゴシック" charset="0"/>
                <a:cs typeface="ＭＳ Ｐゴシック" charset="0"/>
              </a:rPr>
              <a:t>zona</a:t>
            </a:r>
            <a:r>
              <a:rPr lang="en-US" sz="2200" dirty="0" smtClean="0">
                <a:ea typeface="ＭＳ Ｐゴシック" charset="0"/>
                <a:cs typeface="ＭＳ Ｐゴシック" charset="0"/>
              </a:rPr>
              <a:t> </a:t>
            </a:r>
            <a:r>
              <a:rPr lang="en-US" sz="2200" dirty="0" err="1" smtClean="0">
                <a:ea typeface="ＭＳ Ｐゴシック" charset="0"/>
                <a:cs typeface="ＭＳ Ｐゴシック" charset="0"/>
              </a:rPr>
              <a:t>metropólitana</a:t>
            </a:r>
            <a:r>
              <a:rPr lang="en-US" sz="2200" dirty="0" smtClean="0">
                <a:ea typeface="ＭＳ Ｐゴシック" charset="0"/>
                <a:cs typeface="ＭＳ Ｐゴシック" charset="0"/>
              </a:rPr>
              <a:t> de Monterrey (ZMM) that I</a:t>
            </a:r>
            <a:r>
              <a:rPr lang="fr-FR" sz="2200" dirty="0" smtClean="0">
                <a:ea typeface="ＭＳ Ｐゴシック" charset="0"/>
                <a:cs typeface="ＭＳ Ｐゴシック" charset="0"/>
              </a:rPr>
              <a:t>’</a:t>
            </a:r>
            <a:r>
              <a:rPr lang="en-US" sz="2200" dirty="0" smtClean="0">
                <a:ea typeface="ＭＳ Ｐゴシック" charset="0"/>
                <a:cs typeface="ＭＳ Ｐゴシック" charset="0"/>
              </a:rPr>
              <a:t>m not planning on talking about.</a:t>
            </a:r>
            <a:endParaRPr lang="en-US" sz="2200" dirty="0">
              <a:ea typeface="ＭＳ Ｐゴシック" charset="0"/>
              <a:cs typeface="ＭＳ Ｐゴシック" charset="0"/>
            </a:endParaRPr>
          </a:p>
        </p:txBody>
      </p:sp>
    </p:spTree>
    <p:extLst>
      <p:ext uri="{BB962C8B-B14F-4D97-AF65-F5344CB8AC3E}">
        <p14:creationId xmlns:p14="http://schemas.microsoft.com/office/powerpoint/2010/main" val="15506840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r>
              <a:rPr lang="en-US" dirty="0">
                <a:ea typeface="ＭＳ Ｐゴシック" charset="0"/>
                <a:cs typeface="ＭＳ Ｐゴシック" charset="0"/>
              </a:rPr>
              <a:t>Four states</a:t>
            </a:r>
          </a:p>
        </p:txBody>
      </p:sp>
      <p:graphicFrame>
        <p:nvGraphicFramePr>
          <p:cNvPr id="25602" name="Object 2"/>
          <p:cNvGraphicFramePr>
            <a:graphicFrameLocks noChangeAspect="1"/>
          </p:cNvGraphicFramePr>
          <p:nvPr/>
        </p:nvGraphicFramePr>
        <p:xfrm>
          <a:off x="1066800" y="1417638"/>
          <a:ext cx="6858000" cy="5135562"/>
        </p:xfrm>
        <a:graphic>
          <a:graphicData uri="http://schemas.openxmlformats.org/presentationml/2006/ole">
            <mc:AlternateContent xmlns:mc="http://schemas.openxmlformats.org/markup-compatibility/2006">
              <mc:Choice xmlns:v="urn:schemas-microsoft-com:vml" Requires="v">
                <p:oleObj spid="_x0000_s1031" name="Document" r:id="rId4" imgW="5486400" imgH="3791712" progId="Word.Document.8">
                  <p:embed/>
                </p:oleObj>
              </mc:Choice>
              <mc:Fallback>
                <p:oleObj name="Document" r:id="rId4" imgW="5486400" imgH="379171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417638"/>
                        <a:ext cx="6858000" cy="513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Left Arrow 4"/>
          <p:cNvSpPr/>
          <p:nvPr/>
        </p:nvSpPr>
        <p:spPr>
          <a:xfrm>
            <a:off x="5295900" y="4886325"/>
            <a:ext cx="819150" cy="539750"/>
          </a:xfrm>
          <a:prstGeom prst="leftArrow">
            <a:avLst>
              <a:gd name="adj1" fmla="val 43888"/>
              <a:gd name="adj2" fmla="val 31666"/>
            </a:avLst>
          </a:prstGeom>
          <a:ln/>
        </p:spPr>
        <p:style>
          <a:lnRef idx="1">
            <a:schemeClr val="accent2"/>
          </a:lnRef>
          <a:fillRef idx="3">
            <a:schemeClr val="accent2"/>
          </a:fillRef>
          <a:effectRef idx="2">
            <a:schemeClr val="accent2"/>
          </a:effectRef>
          <a:fontRef idx="minor">
            <a:schemeClr val="lt1"/>
          </a:fontRef>
        </p:style>
      </p:sp>
      <p:sp>
        <p:nvSpPr>
          <p:cNvPr id="6" name="Left Arrow 5"/>
          <p:cNvSpPr/>
          <p:nvPr/>
        </p:nvSpPr>
        <p:spPr>
          <a:xfrm>
            <a:off x="4886325" y="3319463"/>
            <a:ext cx="819150" cy="539750"/>
          </a:xfrm>
          <a:prstGeom prst="leftArrow">
            <a:avLst/>
          </a:prstGeom>
          <a:ln/>
        </p:spPr>
        <p:style>
          <a:lnRef idx="1">
            <a:schemeClr val="accent2"/>
          </a:lnRef>
          <a:fillRef idx="3">
            <a:schemeClr val="accent2"/>
          </a:fillRef>
          <a:effectRef idx="2">
            <a:schemeClr val="accent2"/>
          </a:effectRef>
          <a:fontRef idx="minor">
            <a:schemeClr val="lt1"/>
          </a:fontRef>
        </p:style>
      </p:sp>
      <p:sp>
        <p:nvSpPr>
          <p:cNvPr id="7" name="Left Arrow 6"/>
          <p:cNvSpPr/>
          <p:nvPr/>
        </p:nvSpPr>
        <p:spPr>
          <a:xfrm>
            <a:off x="4225925" y="3859213"/>
            <a:ext cx="819150" cy="539750"/>
          </a:xfrm>
          <a:prstGeom prst="leftArrow">
            <a:avLst>
              <a:gd name="adj1" fmla="val 50000"/>
              <a:gd name="adj2" fmla="val 46944"/>
            </a:avLst>
          </a:prstGeom>
          <a:ln/>
        </p:spPr>
        <p:style>
          <a:lnRef idx="1">
            <a:schemeClr val="accent2"/>
          </a:lnRef>
          <a:fillRef idx="3">
            <a:schemeClr val="accent2"/>
          </a:fillRef>
          <a:effectRef idx="2">
            <a:schemeClr val="accent2"/>
          </a:effectRef>
          <a:fontRef idx="minor">
            <a:schemeClr val="lt1"/>
          </a:fontRef>
        </p:style>
      </p:sp>
      <p:sp>
        <p:nvSpPr>
          <p:cNvPr id="8" name="Left Arrow 7"/>
          <p:cNvSpPr/>
          <p:nvPr/>
        </p:nvSpPr>
        <p:spPr>
          <a:xfrm>
            <a:off x="4067175" y="4616450"/>
            <a:ext cx="568325" cy="539750"/>
          </a:xfrm>
          <a:prstGeom prst="leftArrow">
            <a:avLst>
              <a:gd name="adj1" fmla="val 50000"/>
              <a:gd name="adj2" fmla="val 34722"/>
            </a:avLst>
          </a:prstGeom>
          <a:ln/>
        </p:spPr>
        <p:style>
          <a:lnRef idx="1">
            <a:schemeClr val="accent2"/>
          </a:lnRef>
          <a:fillRef idx="3">
            <a:schemeClr val="accent2"/>
          </a:fillRef>
          <a:effectRef idx="2">
            <a:schemeClr val="accent2"/>
          </a:effectRef>
          <a:fontRef idx="minor">
            <a:schemeClr val="lt1"/>
          </a:fontRef>
        </p:style>
      </p:sp>
    </p:spTree>
    <p:extLst>
      <p:ext uri="{BB962C8B-B14F-4D97-AF65-F5344CB8AC3E}">
        <p14:creationId xmlns:p14="http://schemas.microsoft.com/office/powerpoint/2010/main" val="32596319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0"/>
            <a:ext cx="8229600" cy="1237289"/>
          </a:xfrm>
        </p:spPr>
        <p:txBody>
          <a:bodyPr>
            <a:normAutofit fontScale="90000"/>
          </a:bodyPr>
          <a:lstStyle/>
          <a:p>
            <a:pPr algn="ctr"/>
            <a:r>
              <a:rPr lang="en-US" sz="4000" dirty="0">
                <a:ea typeface="ＭＳ Ｐゴシック" charset="0"/>
                <a:cs typeface="ＭＳ Ｐゴシック" charset="0"/>
              </a:rPr>
              <a:t>Transnational Students in </a:t>
            </a:r>
            <a:br>
              <a:rPr lang="en-US" sz="4000" dirty="0">
                <a:ea typeface="ＭＳ Ｐゴシック" charset="0"/>
                <a:cs typeface="ＭＳ Ｐゴシック" charset="0"/>
              </a:rPr>
            </a:br>
            <a:r>
              <a:rPr lang="en-US" sz="4000" dirty="0">
                <a:ea typeface="ＭＳ Ｐゴシック" charset="0"/>
                <a:cs typeface="ＭＳ Ｐゴシック" charset="0"/>
              </a:rPr>
              <a:t>Mexican Schools</a:t>
            </a:r>
          </a:p>
        </p:txBody>
      </p:sp>
      <p:graphicFrame>
        <p:nvGraphicFramePr>
          <p:cNvPr id="4" name="Content Placeholder 3"/>
          <p:cNvGraphicFramePr>
            <a:graphicFrameLocks noGrp="1"/>
          </p:cNvGraphicFramePr>
          <p:nvPr>
            <p:ph sz="quarter" idx="1"/>
          </p:nvPr>
        </p:nvGraphicFramePr>
        <p:xfrm>
          <a:off x="301625" y="1527175"/>
          <a:ext cx="8504238" cy="4914901"/>
        </p:xfrm>
        <a:graphic>
          <a:graphicData uri="http://schemas.openxmlformats.org/drawingml/2006/table">
            <a:tbl>
              <a:tblPr/>
              <a:tblGrid>
                <a:gridCol w="2834746"/>
                <a:gridCol w="2834746"/>
                <a:gridCol w="2834746"/>
              </a:tblGrid>
              <a:tr h="15414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imes New Roman" charset="0"/>
                          <a:ea typeface="ＭＳ Ｐゴシック" charset="0"/>
                          <a:cs typeface="Times New Roman" charset="0"/>
                        </a:rPr>
                        <a:t>STATE</a:t>
                      </a:r>
                      <a:endParaRPr kumimoji="0" lang="en-US" sz="12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imes New Roman" charset="0"/>
                          <a:ea typeface="ＭＳ Ｐゴシック" charset="0"/>
                          <a:cs typeface="Times New Roman" charset="0"/>
                        </a:rPr>
                        <a:t>TRANSNATIONAL STUDENTS PROPORTION</a:t>
                      </a:r>
                      <a:endParaRPr kumimoji="0" lang="en-US" sz="12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imes New Roman" charset="0"/>
                          <a:ea typeface="ＭＳ Ｐゴシック" charset="0"/>
                          <a:cs typeface="Times New Roman" charset="0"/>
                        </a:rPr>
                        <a:t>NUMBER OF TRANSNATIONAL STUDENTS (estimated from our samples)</a:t>
                      </a:r>
                      <a:endParaRPr kumimoji="0" lang="en-US" sz="12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699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NUEVO LEÓN (2004/2005)</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1.6%</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11,000</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207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ZACATECAS (2005/2006)</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2.4%</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7,500</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207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PUEBLA (2009/2010)</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0.6%</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6,000</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207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JALISCO (2010/2011)</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3.4%</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46,000</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207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Total four states</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2.1%</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69,500</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207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Estimated national</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1.9%</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420,000</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extLst>
      <p:ext uri="{BB962C8B-B14F-4D97-AF65-F5344CB8AC3E}">
        <p14:creationId xmlns:p14="http://schemas.microsoft.com/office/powerpoint/2010/main" val="11096794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8"/>
          <p:cNvSpPr>
            <a:spLocks noGrp="1"/>
          </p:cNvSpPr>
          <p:nvPr>
            <p:ph type="title"/>
          </p:nvPr>
        </p:nvSpPr>
        <p:spPr/>
        <p:txBody>
          <a:bodyPr/>
          <a:lstStyle/>
          <a:p>
            <a:pPr algn="ctr"/>
            <a:r>
              <a:rPr lang="en-US" dirty="0">
                <a:ea typeface="ＭＳ Ｐゴシック" charset="0"/>
                <a:cs typeface="ＭＳ Ｐゴシック" charset="0"/>
              </a:rPr>
              <a:t>Country of Birth </a:t>
            </a:r>
          </a:p>
        </p:txBody>
      </p:sp>
      <p:graphicFrame>
        <p:nvGraphicFramePr>
          <p:cNvPr id="7" name="Content Placeholder 6"/>
          <p:cNvGraphicFramePr>
            <a:graphicFrameLocks noGrp="1"/>
          </p:cNvGraphicFramePr>
          <p:nvPr>
            <p:ph sz="quarter" idx="1"/>
          </p:nvPr>
        </p:nvGraphicFramePr>
        <p:xfrm>
          <a:off x="301625" y="1527175"/>
          <a:ext cx="8504239" cy="4243388"/>
        </p:xfrm>
        <a:graphic>
          <a:graphicData uri="http://schemas.openxmlformats.org/drawingml/2006/table">
            <a:tbl>
              <a:tblPr/>
              <a:tblGrid>
                <a:gridCol w="1701176"/>
                <a:gridCol w="1701176"/>
                <a:gridCol w="1699535"/>
                <a:gridCol w="1701176"/>
                <a:gridCol w="1701176"/>
              </a:tblGrid>
              <a:tr h="11572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Times New Roman" charset="0"/>
                          <a:ea typeface="ＭＳ Ｐゴシック" charset="0"/>
                          <a:cs typeface="Times New Roman" charset="0"/>
                        </a:rPr>
                        <a:t>STATE</a:t>
                      </a:r>
                      <a:endParaRPr kumimoji="0" lang="en-US" sz="1200" b="1"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Times New Roman" charset="0"/>
                          <a:ea typeface="ＭＳ Ｐゴシック" charset="0"/>
                          <a:cs typeface="Times New Roman" charset="0"/>
                        </a:rPr>
                        <a:t>Sub-sample (4</a:t>
                      </a:r>
                      <a:r>
                        <a:rPr kumimoji="0" lang="en-US" sz="1800" b="1" i="0" u="none" strike="noStrike" cap="none" normalizeH="0" baseline="30000">
                          <a:ln>
                            <a:noFill/>
                          </a:ln>
                          <a:solidFill>
                            <a:srgbClr val="000000"/>
                          </a:solidFill>
                          <a:effectLst/>
                          <a:latin typeface="Times New Roman" charset="0"/>
                          <a:ea typeface="ＭＳ Ｐゴシック" charset="0"/>
                          <a:cs typeface="Times New Roman" charset="0"/>
                        </a:rPr>
                        <a:t>th</a:t>
                      </a:r>
                      <a:r>
                        <a:rPr kumimoji="0" lang="en-US" sz="1800" b="1" i="0" u="none" strike="noStrike" cap="none" normalizeH="0" baseline="0">
                          <a:ln>
                            <a:noFill/>
                          </a:ln>
                          <a:solidFill>
                            <a:srgbClr val="000000"/>
                          </a:solidFill>
                          <a:effectLst/>
                          <a:latin typeface="Times New Roman" charset="0"/>
                          <a:ea typeface="ＭＳ Ｐゴシック" charset="0"/>
                          <a:cs typeface="Times New Roman" charset="0"/>
                        </a:rPr>
                        <a:t>-9</a:t>
                      </a:r>
                      <a:r>
                        <a:rPr kumimoji="0" lang="en-US" sz="1800" b="1" i="0" u="none" strike="noStrike" cap="none" normalizeH="0" baseline="30000">
                          <a:ln>
                            <a:noFill/>
                          </a:ln>
                          <a:solidFill>
                            <a:srgbClr val="000000"/>
                          </a:solidFill>
                          <a:effectLst/>
                          <a:latin typeface="Times New Roman" charset="0"/>
                          <a:ea typeface="ＭＳ Ｐゴシック" charset="0"/>
                          <a:cs typeface="Times New Roman" charset="0"/>
                        </a:rPr>
                        <a:t>th</a:t>
                      </a:r>
                      <a:r>
                        <a:rPr kumimoji="0" lang="en-US" sz="1800" b="1" i="0" u="none" strike="noStrike" cap="none" normalizeH="0" baseline="0">
                          <a:ln>
                            <a:noFill/>
                          </a:ln>
                          <a:solidFill>
                            <a:srgbClr val="000000"/>
                          </a:solidFill>
                          <a:effectLst/>
                          <a:latin typeface="Times New Roman" charset="0"/>
                          <a:ea typeface="ＭＳ Ｐゴシック" charset="0"/>
                          <a:cs typeface="Times New Roman" charset="0"/>
                        </a:rPr>
                        <a:t> grades)</a:t>
                      </a:r>
                      <a:endParaRPr kumimoji="0" lang="en-US" sz="1200" b="1"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Times New Roman" charset="0"/>
                          <a:ea typeface="ＭＳ Ｐゴシック" charset="0"/>
                          <a:cs typeface="Times New Roman" charset="0"/>
                        </a:rPr>
                        <a:t>Percent born in Mexico</a:t>
                      </a:r>
                      <a:endParaRPr kumimoji="0" lang="en-US" sz="1200" b="1"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Times New Roman" charset="0"/>
                          <a:ea typeface="ＭＳ Ｐゴシック" charset="0"/>
                          <a:cs typeface="Times New Roman" charset="0"/>
                        </a:rPr>
                        <a:t>Percent born in the U.S.</a:t>
                      </a:r>
                      <a:endParaRPr kumimoji="0" lang="en-US" sz="1200" b="1"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Times New Roman" charset="0"/>
                          <a:ea typeface="ＭＳ Ｐゴシック" charset="0"/>
                          <a:cs typeface="Times New Roman" charset="0"/>
                        </a:rPr>
                        <a:t>Percent born in other country</a:t>
                      </a:r>
                      <a:endParaRPr kumimoji="0" lang="en-US" sz="1200" b="1"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7715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NUEVO LEÓN (2004/2005)</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10,149</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98.9%</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1.0%</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0.1%</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r>
              <a:tr h="7715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ZACATECAS (2005/2006)</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7,619</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98.2%</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1.8%</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0%</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7715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PUEBLA (2009/2010)</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12,025</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99.1%</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0.8%</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0.1%</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r>
              <a:tr h="7715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JALISCO (2010/2011)</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9,701</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97.2%</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2.6%</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0.2%</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70869" marR="7086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bl>
          </a:graphicData>
        </a:graphic>
      </p:graphicFrame>
    </p:spTree>
    <p:extLst>
      <p:ext uri="{BB962C8B-B14F-4D97-AF65-F5344CB8AC3E}">
        <p14:creationId xmlns:p14="http://schemas.microsoft.com/office/powerpoint/2010/main" val="33734206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79095" y="651204"/>
            <a:ext cx="8760118" cy="732605"/>
          </a:xfrm>
        </p:spPr>
        <p:txBody>
          <a:bodyPr>
            <a:normAutofit fontScale="90000"/>
          </a:bodyPr>
          <a:lstStyle/>
          <a:p>
            <a:pPr algn="ctr"/>
            <a:r>
              <a:rPr lang="en-US" dirty="0">
                <a:ea typeface="ＭＳ Ｐゴシック" charset="0"/>
                <a:cs typeface="ＭＳ Ｐゴシック" charset="0"/>
              </a:rPr>
              <a:t>U.S. Citizen </a:t>
            </a:r>
            <a:r>
              <a:rPr lang="en-US" dirty="0" smtClean="0">
                <a:ea typeface="ＭＳ Ｐゴシック" charset="0"/>
                <a:cs typeface="ＭＳ Ｐゴシック" charset="0"/>
              </a:rPr>
              <a:t>Children (by birth) </a:t>
            </a:r>
            <a:r>
              <a:rPr lang="en-US" dirty="0">
                <a:ea typeface="ＭＳ Ｐゴシック" charset="0"/>
                <a:cs typeface="ＭＳ Ｐゴシック" charset="0"/>
              </a:rPr>
              <a:t>in Mexican Schools </a:t>
            </a:r>
            <a:r>
              <a:rPr lang="en-US" dirty="0" smtClean="0">
                <a:ea typeface="ＭＳ Ｐゴシック" charset="0"/>
                <a:cs typeface="ＭＳ Ｐゴシック" charset="0"/>
              </a:rPr>
              <a:t/>
            </a:r>
            <a:br>
              <a:rPr lang="en-US" dirty="0" smtClean="0">
                <a:ea typeface="ＭＳ Ｐゴシック" charset="0"/>
                <a:cs typeface="ＭＳ Ｐゴシック" charset="0"/>
              </a:rPr>
            </a:br>
            <a:endParaRPr lang="en-US" dirty="0">
              <a:ea typeface="ＭＳ Ｐゴシック" charset="0"/>
              <a:cs typeface="ＭＳ Ｐゴシック" charset="0"/>
            </a:endParaRPr>
          </a:p>
        </p:txBody>
      </p:sp>
      <p:graphicFrame>
        <p:nvGraphicFramePr>
          <p:cNvPr id="4" name="Content Placeholder 3"/>
          <p:cNvGraphicFramePr>
            <a:graphicFrameLocks noGrp="1"/>
          </p:cNvGraphicFramePr>
          <p:nvPr>
            <p:ph sz="quarter" idx="1"/>
          </p:nvPr>
        </p:nvGraphicFramePr>
        <p:xfrm>
          <a:off x="457200" y="2028825"/>
          <a:ext cx="8482013" cy="4225925"/>
        </p:xfrm>
        <a:graphic>
          <a:graphicData uri="http://schemas.openxmlformats.org/drawingml/2006/table">
            <a:tbl>
              <a:tblPr/>
              <a:tblGrid>
                <a:gridCol w="4241800"/>
                <a:gridCol w="4240213"/>
              </a:tblGrid>
              <a:tr h="5651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imes New Roman" charset="0"/>
                          <a:ea typeface="ＭＳ Ｐゴシック" charset="0"/>
                          <a:cs typeface="Times New Roman" charset="0"/>
                        </a:rPr>
                        <a:t>STATE</a:t>
                      </a:r>
                      <a:endParaRPr kumimoji="0" lang="en-US" sz="12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imes New Roman" charset="0"/>
                          <a:ea typeface="ＭＳ Ｐゴシック" charset="0"/>
                          <a:cs typeface="Times New Roman" charset="0"/>
                        </a:rPr>
                        <a:t>Americans by birthplace</a:t>
                      </a:r>
                      <a:endParaRPr kumimoji="0" lang="en-US" sz="12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651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NUEVO LEÓN (2004/2005)</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7,000</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651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ZACATECAS (2005/2006)</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imes New Roman" charset="0"/>
                          <a:ea typeface="ＭＳ Ｐゴシック" charset="0"/>
                          <a:cs typeface="Times New Roman" charset="0"/>
                        </a:rPr>
                        <a:t>5,100</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651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PUEBLA (2009/2010)</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4,800</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651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JALISCO (2010/2011)</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35,000</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651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Total</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51,900</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8350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charset="0"/>
                          <a:ea typeface="ＭＳ Ｐゴシック" charset="0"/>
                          <a:cs typeface="Times New Roman" charset="0"/>
                        </a:rPr>
                        <a:t>Estimated for the whole national school system</a:t>
                      </a:r>
                      <a:endParaRPr kumimoji="0" lang="en-US" sz="12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imes New Roman" charset="0"/>
                          <a:ea typeface="ＭＳ Ｐゴシック" charset="0"/>
                          <a:cs typeface="Times New Roman" charset="0"/>
                        </a:rPr>
                        <a:t>330,000</a:t>
                      </a:r>
                      <a:endParaRPr kumimoji="0" lang="en-US" sz="12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extLst>
      <p:ext uri="{BB962C8B-B14F-4D97-AF65-F5344CB8AC3E}">
        <p14:creationId xmlns:p14="http://schemas.microsoft.com/office/powerpoint/2010/main" val="32810355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ea typeface="+mj-ea"/>
                <a:cs typeface="+mj-cs"/>
              </a:rPr>
              <a:t>Imagining the work</a:t>
            </a:r>
          </a:p>
        </p:txBody>
      </p:sp>
      <p:sp>
        <p:nvSpPr>
          <p:cNvPr id="48131" name="Content Placeholder 2"/>
          <p:cNvSpPr>
            <a:spLocks noGrp="1"/>
          </p:cNvSpPr>
          <p:nvPr>
            <p:ph sz="quarter" idx="1"/>
          </p:nvPr>
        </p:nvSpPr>
        <p:spPr/>
        <p:txBody>
          <a:bodyPr/>
          <a:lstStyle/>
          <a:p>
            <a:pPr eaLnBrk="1" hangingPunct="1">
              <a:buFont typeface="Arial" charset="0"/>
              <a:buNone/>
            </a:pPr>
            <a:endParaRPr lang="en-US">
              <a:latin typeface="Calibri" charset="0"/>
              <a:ea typeface="ＭＳ Ｐゴシック" charset="0"/>
              <a:cs typeface="ＭＳ Ｐゴシック" charset="0"/>
            </a:endParaRPr>
          </a:p>
        </p:txBody>
      </p:sp>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38" y="1600200"/>
            <a:ext cx="7561262"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1821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4007</TotalTime>
  <Words>2185</Words>
  <Application>Microsoft Macintosh PowerPoint</Application>
  <PresentationFormat>On-screen Show (4:3)</PresentationFormat>
  <Paragraphs>190</Paragraphs>
  <Slides>32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Civic</vt:lpstr>
      <vt:lpstr>Document</vt:lpstr>
      <vt:lpstr>Identifying the Ethnographic in a Mixed Methods Study of Transnational Students in Mexican Schools  Edmund ‘Ted’ Hamann, Víctor Zúñiga, &amp; Juan Sánchez García</vt:lpstr>
      <vt:lpstr>Ten+ Years of Work</vt:lpstr>
      <vt:lpstr>Return Migration to Mexico</vt:lpstr>
      <vt:lpstr>Study Design: Four States</vt:lpstr>
      <vt:lpstr>Four states</vt:lpstr>
      <vt:lpstr>Transnational Students in  Mexican Schools</vt:lpstr>
      <vt:lpstr>Country of Birth </vt:lpstr>
      <vt:lpstr>U.S. Citizen Children (by birth) in Mexican Schools  </vt:lpstr>
      <vt:lpstr>Imagining the work</vt:lpstr>
      <vt:lpstr>Profile of Transnational Student (Cont.)</vt:lpstr>
      <vt:lpstr>Pensamientos de una alumna</vt:lpstr>
      <vt:lpstr>Pensamientos de un alumno</vt:lpstr>
      <vt:lpstr>Table 1. Raw number of hits from various search terms (de las transcripciones de 29 entrevistas de alumnos transnacionales en Puebla realizado en 2010)</vt:lpstr>
      <vt:lpstr>Deborah Reed-Danahy’s (2001) dilemma</vt:lpstr>
      <vt:lpstr>How might adult researchers misunderstand child informants…</vt:lpstr>
      <vt:lpstr>Catching / correcting at least some misunderstandings</vt:lpstr>
      <vt:lpstr>José Luis as an example</vt:lpstr>
      <vt:lpstr>José Luís’ first discrepancy</vt:lpstr>
      <vt:lpstr>José Luís’ Second Discrepancy</vt:lpstr>
      <vt:lpstr>José Luís’ Third Discrepancy</vt:lpstr>
      <vt:lpstr>José Luís’ Fourth Discrepancy</vt:lpstr>
      <vt:lpstr>Types of discrepancies</vt:lpstr>
      <vt:lpstr>Evaluative Validity</vt:lpstr>
      <vt:lpstr>Three cases</vt:lpstr>
      <vt:lpstr>America Promising Schooling as a Right and Vehicle of Social Mobility and Well-being</vt:lpstr>
      <vt:lpstr>For example</vt:lpstr>
      <vt:lpstr>Pensando en la Migración</vt:lpstr>
      <vt:lpstr>Pensando en la Migración</vt:lpstr>
      <vt:lpstr>Pensando en la Migración</vt:lpstr>
      <vt:lpstr>Access to Some of our work - 1</vt:lpstr>
      <vt:lpstr>Access to Some of our work - 2</vt:lpstr>
      <vt:lpstr>Access to Some of our work - 3</vt:lpstr>
    </vt:vector>
  </TitlesOfParts>
  <Company>unl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Identifying the Ethnographic in a Mixed Methods Study of Transnational Students in Mexican Schools</dc:title>
  <dc:creator>Ted Hamann</dc:creator>
  <cp:lastModifiedBy>Kathryn Anderson-Levitt</cp:lastModifiedBy>
  <cp:revision>8</cp:revision>
  <dcterms:created xsi:type="dcterms:W3CDTF">2013-09-12T16:42:02Z</dcterms:created>
  <dcterms:modified xsi:type="dcterms:W3CDTF">2013-10-09T00:46:13Z</dcterms:modified>
</cp:coreProperties>
</file>