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handoutMasterIdLst>
    <p:handoutMasterId r:id="rId19"/>
  </p:handoutMasterIdLst>
  <p:sldIdLst>
    <p:sldId id="256" r:id="rId2"/>
    <p:sldId id="257" r:id="rId3"/>
    <p:sldId id="268" r:id="rId4"/>
    <p:sldId id="272" r:id="rId5"/>
    <p:sldId id="258" r:id="rId6"/>
    <p:sldId id="266" r:id="rId7"/>
    <p:sldId id="259" r:id="rId8"/>
    <p:sldId id="263" r:id="rId9"/>
    <p:sldId id="264" r:id="rId10"/>
    <p:sldId id="267" r:id="rId11"/>
    <p:sldId id="260" r:id="rId12"/>
    <p:sldId id="265" r:id="rId13"/>
    <p:sldId id="261" r:id="rId14"/>
    <p:sldId id="276" r:id="rId15"/>
    <p:sldId id="275" r:id="rId16"/>
    <p:sldId id="27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504" y="-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32EC3EF-1839-D64D-A8E6-A65A8DB61EEA}" type="datetimeFigureOut">
              <a:rPr lang="en-US" smtClean="0"/>
              <a:t>11/13/13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0636F08-8441-F14F-AE54-8EF7612C5F93}" type="slidenum">
              <a:rPr lang="en-US" smtClean="0"/>
              <a:t>‹#›</a:t>
            </a:fld>
            <a:endParaRPr lang="en-US"/>
          </a:p>
        </p:txBody>
      </p:sp>
    </p:spTree>
    <p:extLst>
      <p:ext uri="{BB962C8B-B14F-4D97-AF65-F5344CB8AC3E}">
        <p14:creationId xmlns:p14="http://schemas.microsoft.com/office/powerpoint/2010/main" val="1079552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B61349-4C80-45B7-95CD-C7EB1982C321}" type="datetimeFigureOut">
              <a:rPr lang="en-US" smtClean="0"/>
              <a:pPr/>
              <a:t>11/13/13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2CB7A7-34C4-4C0B-B3CF-2A915A5ABE44}" type="slidenum">
              <a:rPr lang="en-US" smtClean="0"/>
              <a:pPr/>
              <a:t>‹#›</a:t>
            </a:fld>
            <a:endParaRPr lang="en-US"/>
          </a:p>
        </p:txBody>
      </p:sp>
    </p:spTree>
    <p:extLst>
      <p:ext uri="{BB962C8B-B14F-4D97-AF65-F5344CB8AC3E}">
        <p14:creationId xmlns:p14="http://schemas.microsoft.com/office/powerpoint/2010/main" val="2888456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Chula Vista Community Charter School (CVLCC) is situated eight miles from the Mexico border, 95 percent of the student population at the K-8 school is Latino, with 53 percent English Learners and over half come from families that qualify for free and reduced lunch. CVLCC was performing so poorly that it made the federal watch list for three years. Today, the K-8 school has test scores among the highest in the district and has been recognized as a California Distinguished School.  CVLCC was on the federal “program improvement” list until </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2008, when it raised and sustained its Academic Performance Index scores from 680 in 2005 to </a:t>
            </a:r>
            <a:r>
              <a:rPr lang="en-US"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880</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in 2012, exceeding the state goal of 800.</a:t>
            </a:r>
          </a:p>
          <a:p>
            <a:endParaRPr lang="en-US" dirty="0"/>
          </a:p>
        </p:txBody>
      </p:sp>
      <p:sp>
        <p:nvSpPr>
          <p:cNvPr id="4" name="Slide Number Placeholder 3"/>
          <p:cNvSpPr>
            <a:spLocks noGrp="1"/>
          </p:cNvSpPr>
          <p:nvPr>
            <p:ph type="sldNum" sz="quarter" idx="10"/>
          </p:nvPr>
        </p:nvSpPr>
        <p:spPr/>
        <p:txBody>
          <a:bodyPr/>
          <a:lstStyle/>
          <a:p>
            <a:fld id="{E42CB7A7-34C4-4C0B-B3CF-2A915A5ABE44}" type="slidenum">
              <a:rPr lang="en-US" smtClean="0"/>
              <a:pPr/>
              <a:t>5</a:t>
            </a:fld>
            <a:endParaRPr lang="en-US"/>
          </a:p>
        </p:txBody>
      </p:sp>
    </p:spTree>
    <p:extLst>
      <p:ext uri="{BB962C8B-B14F-4D97-AF65-F5344CB8AC3E}">
        <p14:creationId xmlns:p14="http://schemas.microsoft.com/office/powerpoint/2010/main" val="291783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8000"/>
                </a:solidFill>
              </a:rPr>
              <a:t>Can</a:t>
            </a:r>
            <a:r>
              <a:rPr lang="en-US" baseline="0" dirty="0" smtClean="0">
                <a:solidFill>
                  <a:srgbClr val="008000"/>
                </a:solidFill>
              </a:rPr>
              <a:t> we insert an appropriate wall poster from our Oct 31, 2012 visit showing the grand design—</a:t>
            </a:r>
            <a:r>
              <a:rPr lang="en-US" baseline="0" dirty="0" err="1" smtClean="0">
                <a:solidFill>
                  <a:srgbClr val="008000"/>
                </a:solidFill>
              </a:rPr>
              <a:t>cada</a:t>
            </a:r>
            <a:r>
              <a:rPr lang="en-US" baseline="0" dirty="0" smtClean="0">
                <a:solidFill>
                  <a:srgbClr val="008000"/>
                </a:solidFill>
              </a:rPr>
              <a:t> </a:t>
            </a:r>
            <a:r>
              <a:rPr lang="en-US" baseline="0" dirty="0" err="1" smtClean="0">
                <a:solidFill>
                  <a:srgbClr val="008000"/>
                </a:solidFill>
              </a:rPr>
              <a:t>quien</a:t>
            </a:r>
            <a:r>
              <a:rPr lang="en-US" baseline="0" dirty="0" smtClean="0">
                <a:solidFill>
                  <a:srgbClr val="008000"/>
                </a:solidFill>
              </a:rPr>
              <a:t> forma </a:t>
            </a:r>
            <a:r>
              <a:rPr lang="en-US" baseline="0" dirty="0" err="1" smtClean="0">
                <a:solidFill>
                  <a:srgbClr val="008000"/>
                </a:solidFill>
              </a:rPr>
              <a:t>su</a:t>
            </a:r>
            <a:r>
              <a:rPr lang="en-US" baseline="0" dirty="0" smtClean="0">
                <a:solidFill>
                  <a:srgbClr val="008000"/>
                </a:solidFill>
              </a:rPr>
              <a:t> </a:t>
            </a:r>
            <a:r>
              <a:rPr lang="en-US" baseline="0" dirty="0" err="1" smtClean="0">
                <a:solidFill>
                  <a:srgbClr val="008000"/>
                </a:solidFill>
              </a:rPr>
              <a:t>propia</a:t>
            </a:r>
            <a:r>
              <a:rPr lang="en-US" baseline="0" dirty="0" smtClean="0">
                <a:solidFill>
                  <a:srgbClr val="008000"/>
                </a:solidFill>
              </a:rPr>
              <a:t> </a:t>
            </a:r>
            <a:r>
              <a:rPr lang="en-US" baseline="0" dirty="0" err="1" smtClean="0">
                <a:solidFill>
                  <a:srgbClr val="008000"/>
                </a:solidFill>
              </a:rPr>
              <a:t>opinión</a:t>
            </a:r>
            <a:r>
              <a:rPr lang="en-US" baseline="0" dirty="0" smtClean="0">
                <a:solidFill>
                  <a:srgbClr val="008000"/>
                </a:solidFill>
              </a:rPr>
              <a:t>…etc.?</a:t>
            </a:r>
            <a:endParaRPr lang="en-US" smtClean="0">
              <a:solidFill>
                <a:srgbClr val="008000"/>
              </a:solidFill>
            </a:endParaRPr>
          </a:p>
          <a:p>
            <a:endParaRPr lang="en-US" dirty="0"/>
          </a:p>
        </p:txBody>
      </p:sp>
      <p:sp>
        <p:nvSpPr>
          <p:cNvPr id="4" name="Slide Number Placeholder 3"/>
          <p:cNvSpPr>
            <a:spLocks noGrp="1"/>
          </p:cNvSpPr>
          <p:nvPr>
            <p:ph type="sldNum" sz="quarter" idx="10"/>
          </p:nvPr>
        </p:nvSpPr>
        <p:spPr/>
        <p:txBody>
          <a:bodyPr/>
          <a:lstStyle/>
          <a:p>
            <a:fld id="{E42CB7A7-34C4-4C0B-B3CF-2A915A5ABE44}"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Essay Topic: </a:t>
            </a:r>
            <a:r>
              <a:rPr lang="en-US" sz="1200" i="1" dirty="0" smtClean="0"/>
              <a:t>In your opinion, what was the best route for Forty-niners to migrate to California during the Gold Rush of 1849?</a:t>
            </a:r>
          </a:p>
          <a:p>
            <a:r>
              <a:rPr lang="en-US" sz="1200" dirty="0" smtClean="0"/>
              <a:t>Assignment was part of unit on migration and immigration</a:t>
            </a:r>
          </a:p>
          <a:p>
            <a:r>
              <a:rPr lang="en-US" sz="1200" dirty="0" smtClean="0"/>
              <a:t>Students wrote an opinion piece based on evidence provided in an informational text </a:t>
            </a:r>
          </a:p>
          <a:p>
            <a:r>
              <a:rPr lang="en-US" sz="1200" dirty="0" smtClean="0"/>
              <a:t>Video shows group dialogue based on peer-editing after essays were exchanged</a:t>
            </a:r>
            <a:endParaRPr lang="en-US" sz="1200" i="1" dirty="0" smtClean="0"/>
          </a:p>
          <a:p>
            <a:r>
              <a:rPr lang="en-US" sz="1200" dirty="0" smtClean="0"/>
              <a:t>Students used checklist and worksheets to scaffold dialogue and provide peer feedback by evaluating </a:t>
            </a:r>
            <a:r>
              <a:rPr lang="en-US" sz="1200" i="1" dirty="0" smtClean="0"/>
              <a:t>opinion</a:t>
            </a:r>
            <a:r>
              <a:rPr lang="en-US" sz="1200" dirty="0" smtClean="0"/>
              <a:t>,</a:t>
            </a:r>
            <a:r>
              <a:rPr lang="en-US" sz="1200" i="1" dirty="0" smtClean="0"/>
              <a:t> evidence</a:t>
            </a:r>
            <a:r>
              <a:rPr lang="en-US" sz="1200" dirty="0" smtClean="0"/>
              <a:t>,</a:t>
            </a:r>
            <a:r>
              <a:rPr lang="en-US" sz="1200" i="1" dirty="0" smtClean="0"/>
              <a:t> </a:t>
            </a:r>
            <a:r>
              <a:rPr lang="en-US" sz="1200" dirty="0" smtClean="0"/>
              <a:t>and </a:t>
            </a:r>
            <a:r>
              <a:rPr lang="en-US" sz="1200" i="1" dirty="0" smtClean="0"/>
              <a:t>explanation</a:t>
            </a:r>
            <a:r>
              <a:rPr lang="en-US" sz="1200" dirty="0" smtClean="0"/>
              <a:t> in each other’s essays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42CB7A7-34C4-4C0B-B3CF-2A915A5ABE44}" type="slidenum">
              <a:rPr lang="en-US" smtClean="0"/>
              <a:pPr/>
              <a:t>7</a:t>
            </a:fld>
            <a:endParaRPr lang="en-US"/>
          </a:p>
        </p:txBody>
      </p:sp>
    </p:spTree>
    <p:extLst>
      <p:ext uri="{BB962C8B-B14F-4D97-AF65-F5344CB8AC3E}">
        <p14:creationId xmlns:p14="http://schemas.microsoft.com/office/powerpoint/2010/main" val="2953352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solidFill>
                <a:srgbClr val="008000"/>
              </a:solidFill>
            </a:endParaRPr>
          </a:p>
        </p:txBody>
      </p:sp>
      <p:sp>
        <p:nvSpPr>
          <p:cNvPr id="4" name="Slide Number Placeholder 3"/>
          <p:cNvSpPr>
            <a:spLocks noGrp="1"/>
          </p:cNvSpPr>
          <p:nvPr>
            <p:ph type="sldNum" sz="quarter" idx="10"/>
          </p:nvPr>
        </p:nvSpPr>
        <p:spPr/>
        <p:txBody>
          <a:bodyPr/>
          <a:lstStyle/>
          <a:p>
            <a:fld id="{E42CB7A7-34C4-4C0B-B3CF-2A915A5ABE44}"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b="1" u="sng" dirty="0" smtClean="0"/>
              <a:t>Critical thinkin</a:t>
            </a:r>
            <a:r>
              <a:rPr lang="en-US" sz="2000" b="1" dirty="0" smtClean="0"/>
              <a:t>g </a:t>
            </a:r>
            <a:r>
              <a:rPr lang="en-US" sz="2000" dirty="0" smtClean="0"/>
              <a:t>as a “genre”—understood as socially situated action and involving communicative practices (“schemas”) associated with texts and related material artifacts (</a:t>
            </a:r>
            <a:r>
              <a:rPr lang="en-US" sz="2000" dirty="0" err="1" smtClean="0"/>
              <a:t>Bazerman</a:t>
            </a:r>
            <a:r>
              <a:rPr lang="en-US" sz="2000" dirty="0" smtClean="0"/>
              <a:t>, Collin)</a:t>
            </a:r>
          </a:p>
          <a:p>
            <a:pPr lvl="1"/>
            <a:r>
              <a:rPr lang="en-US" sz="1800" dirty="0" smtClean="0">
                <a:solidFill>
                  <a:schemeClr val="tx1"/>
                </a:solidFill>
              </a:rPr>
              <a:t>Students’ use of </a:t>
            </a:r>
            <a:r>
              <a:rPr lang="en-US" sz="1800" b="1" dirty="0" smtClean="0">
                <a:solidFill>
                  <a:schemeClr val="tx1"/>
                </a:solidFill>
              </a:rPr>
              <a:t>“knowledge operators</a:t>
            </a:r>
            <a:r>
              <a:rPr lang="en-US" sz="1800" dirty="0" smtClean="0">
                <a:solidFill>
                  <a:schemeClr val="tx1"/>
                </a:solidFill>
              </a:rPr>
              <a:t>” — high level analytic terms (“evidence”, “thesis statement”, “topic sentence”, “opinion” etc.)</a:t>
            </a:r>
          </a:p>
          <a:p>
            <a:pPr lvl="1"/>
            <a:r>
              <a:rPr lang="en-US" sz="1800" b="1" dirty="0" smtClean="0">
                <a:solidFill>
                  <a:schemeClr val="tx1"/>
                </a:solidFill>
              </a:rPr>
              <a:t>Material artifacts </a:t>
            </a:r>
            <a:r>
              <a:rPr lang="en-US" sz="1800" dirty="0" smtClean="0">
                <a:solidFill>
                  <a:schemeClr val="tx1"/>
                </a:solidFill>
              </a:rPr>
              <a:t>used to communicate and capture meaning (e.g. worksheets, bulletin boards)</a:t>
            </a:r>
          </a:p>
          <a:p>
            <a:pPr lvl="1"/>
            <a:r>
              <a:rPr lang="en-US" sz="1800" dirty="0" smtClean="0">
                <a:solidFill>
                  <a:schemeClr val="tx1"/>
                </a:solidFill>
                <a:cs typeface="Cambria"/>
              </a:rPr>
              <a:t>Understanding of process (“So now…” “Let’s see if…”) </a:t>
            </a:r>
            <a:r>
              <a:rPr lang="en-US" sz="1800" b="1" dirty="0" smtClean="0">
                <a:solidFill>
                  <a:schemeClr val="tx1"/>
                </a:solidFill>
                <a:cs typeface="Cambria"/>
              </a:rPr>
              <a:t>dialogic </a:t>
            </a:r>
            <a:r>
              <a:rPr lang="en-US" sz="1800" b="1" dirty="0" smtClean="0">
                <a:solidFill>
                  <a:schemeClr val="tx1"/>
                </a:solidFill>
              </a:rPr>
              <a:t>thematic progression</a:t>
            </a:r>
            <a:r>
              <a:rPr lang="en-US" sz="1800" dirty="0" smtClean="0">
                <a:solidFill>
                  <a:schemeClr val="tx1"/>
                </a:solidFill>
              </a:rPr>
              <a:t> (</a:t>
            </a:r>
            <a:r>
              <a:rPr lang="en-US" sz="1800" dirty="0" err="1" smtClean="0">
                <a:solidFill>
                  <a:schemeClr val="tx1"/>
                </a:solidFill>
              </a:rPr>
              <a:t>Gumperz</a:t>
            </a:r>
            <a:r>
              <a:rPr lang="en-US" sz="1800" dirty="0" smtClean="0">
                <a:solidFill>
                  <a:schemeClr val="tx1"/>
                </a:solidFill>
              </a:rPr>
              <a:t>)</a:t>
            </a:r>
          </a:p>
          <a:p>
            <a:pPr lvl="1"/>
            <a:r>
              <a:rPr lang="en-US" sz="1800" dirty="0" smtClean="0">
                <a:solidFill>
                  <a:schemeClr val="tx1"/>
                </a:solidFill>
              </a:rPr>
              <a:t>Shared ways of providing and receiving feedback (O’Connor and Michaels)</a:t>
            </a:r>
          </a:p>
          <a:p>
            <a:r>
              <a:rPr lang="en-US" sz="2000" dirty="0" smtClean="0"/>
              <a:t>Blending of </a:t>
            </a:r>
            <a:r>
              <a:rPr lang="en-US" sz="2000" b="1" dirty="0" smtClean="0"/>
              <a:t>informal and academic language</a:t>
            </a:r>
            <a:r>
              <a:rPr lang="en-US" sz="2000" dirty="0" smtClean="0"/>
              <a:t>/registers </a:t>
            </a:r>
            <a:r>
              <a:rPr lang="en-US" sz="2000" dirty="0" smtClean="0">
                <a:solidFill>
                  <a:srgbClr val="FF0000"/>
                </a:solidFill>
              </a:rPr>
              <a:t>(ref </a:t>
            </a:r>
            <a:r>
              <a:rPr lang="en-US" sz="2000" dirty="0" err="1" smtClean="0">
                <a:solidFill>
                  <a:srgbClr val="FF0000"/>
                </a:solidFill>
              </a:rPr>
              <a:t>Bahktin</a:t>
            </a:r>
            <a:r>
              <a:rPr lang="en-US" sz="2000" dirty="0" smtClean="0">
                <a:solidFill>
                  <a:srgbClr val="FF0000"/>
                </a:solidFill>
              </a:rPr>
              <a:t>?)</a:t>
            </a:r>
          </a:p>
          <a:p>
            <a:r>
              <a:rPr lang="en-US" sz="2000" b="1" dirty="0" err="1" smtClean="0"/>
              <a:t>Paralingusitic</a:t>
            </a:r>
            <a:r>
              <a:rPr lang="en-US" sz="2000" b="1" dirty="0" smtClean="0"/>
              <a:t> communication </a:t>
            </a:r>
            <a:r>
              <a:rPr lang="en-US" sz="2000" dirty="0" smtClean="0"/>
              <a:t>e.g. </a:t>
            </a:r>
            <a:r>
              <a:rPr lang="en-US" sz="2000" dirty="0" err="1" smtClean="0"/>
              <a:t>perlocutionary</a:t>
            </a:r>
            <a:r>
              <a:rPr lang="en-US" sz="2000" dirty="0" smtClean="0"/>
              <a:t> impact (</a:t>
            </a:r>
            <a:r>
              <a:rPr lang="en-US" sz="2000" dirty="0" err="1" smtClean="0"/>
              <a:t>Hymes</a:t>
            </a:r>
            <a:r>
              <a:rPr lang="en-US" sz="2000" dirty="0" smtClean="0"/>
              <a:t>)</a:t>
            </a:r>
          </a:p>
          <a:p>
            <a:r>
              <a:rPr lang="en-US" sz="2000" b="1" dirty="0" smtClean="0"/>
              <a:t>Individual differences </a:t>
            </a:r>
            <a:r>
              <a:rPr lang="en-US" sz="2000" dirty="0" smtClean="0"/>
              <a:t>in the way persuasion is taken up and “performed” based on students’ identities and backgrounds </a:t>
            </a:r>
            <a:r>
              <a:rPr lang="en-US" sz="2000" dirty="0" smtClean="0">
                <a:solidFill>
                  <a:srgbClr val="FF0000"/>
                </a:solidFill>
              </a:rPr>
              <a:t>(ref. </a:t>
            </a:r>
            <a:r>
              <a:rPr lang="en-US" sz="2000" dirty="0" err="1" smtClean="0">
                <a:solidFill>
                  <a:srgbClr val="FF0000"/>
                </a:solidFill>
              </a:rPr>
              <a:t>Bakhtin</a:t>
            </a:r>
            <a:r>
              <a:rPr lang="en-US" sz="2000" dirty="0" smtClean="0">
                <a:solidFill>
                  <a:srgbClr val="FF0000"/>
                </a:solidFill>
              </a:rPr>
              <a:t> and </a:t>
            </a:r>
            <a:r>
              <a:rPr lang="en-US" sz="2000" dirty="0" err="1" smtClean="0">
                <a:solidFill>
                  <a:srgbClr val="FF0000"/>
                </a:solidFill>
              </a:rPr>
              <a:t>Kozulin</a:t>
            </a:r>
            <a:r>
              <a:rPr lang="en-US" sz="2000" dirty="0" smtClean="0">
                <a:solidFill>
                  <a:srgbClr val="FF0000"/>
                </a:solidFill>
              </a:rPr>
              <a:t>)</a:t>
            </a:r>
          </a:p>
          <a:p>
            <a:endParaRPr lang="en-US" dirty="0"/>
          </a:p>
        </p:txBody>
      </p:sp>
      <p:sp>
        <p:nvSpPr>
          <p:cNvPr id="4" name="Slide Number Placeholder 3"/>
          <p:cNvSpPr>
            <a:spLocks noGrp="1"/>
          </p:cNvSpPr>
          <p:nvPr>
            <p:ph type="sldNum" sz="quarter" idx="10"/>
          </p:nvPr>
        </p:nvSpPr>
        <p:spPr/>
        <p:txBody>
          <a:bodyPr/>
          <a:lstStyle/>
          <a:p>
            <a:fld id="{E42CB7A7-34C4-4C0B-B3CF-2A915A5ABE44}" type="slidenum">
              <a:rPr lang="en-US" smtClean="0"/>
              <a:pPr/>
              <a:t>11</a:t>
            </a:fld>
            <a:endParaRPr lang="en-US"/>
          </a:p>
        </p:txBody>
      </p:sp>
    </p:spTree>
    <p:extLst>
      <p:ext uri="{BB962C8B-B14F-4D97-AF65-F5344CB8AC3E}">
        <p14:creationId xmlns:p14="http://schemas.microsoft.com/office/powerpoint/2010/main" val="3437668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BE184890-EBCB-4C84-878E-BC896963E4C0}" type="datetimeFigureOut">
              <a:rPr lang="en-US" smtClean="0"/>
              <a:pPr/>
              <a:t>11/13/13</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D4C6B78E-FF7C-42D6-BA1F-B56A7E3D56E3}"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184890-EBCB-4C84-878E-BC896963E4C0}" type="datetimeFigureOut">
              <a:rPr lang="en-US" smtClean="0"/>
              <a:pPr/>
              <a:t>11/13/13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6B78E-FF7C-42D6-BA1F-B56A7E3D56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184890-EBCB-4C84-878E-BC896963E4C0}" type="datetimeFigureOut">
              <a:rPr lang="en-US" smtClean="0"/>
              <a:pPr/>
              <a:t>11/13/13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6B78E-FF7C-42D6-BA1F-B56A7E3D56E3}"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E184890-EBCB-4C84-878E-BC896963E4C0}" type="datetimeFigureOut">
              <a:rPr lang="en-US" smtClean="0"/>
              <a:pPr/>
              <a:t>11/13/13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6B78E-FF7C-42D6-BA1F-B56A7E3D56E3}"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BE184890-EBCB-4C84-878E-BC896963E4C0}" type="datetimeFigureOut">
              <a:rPr lang="en-US" smtClean="0"/>
              <a:pPr/>
              <a:t>11/13/13</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D4C6B78E-FF7C-42D6-BA1F-B56A7E3D56E3}"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E184890-EBCB-4C84-878E-BC896963E4C0}" type="datetimeFigureOut">
              <a:rPr lang="en-US" smtClean="0"/>
              <a:pPr/>
              <a:t>11/13/13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C6B78E-FF7C-42D6-BA1F-B56A7E3D56E3}"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E184890-EBCB-4C84-878E-BC896963E4C0}" type="datetimeFigureOut">
              <a:rPr lang="en-US" smtClean="0"/>
              <a:pPr/>
              <a:t>11/13/13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C6B78E-FF7C-42D6-BA1F-B56A7E3D56E3}"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E184890-EBCB-4C84-878E-BC896963E4C0}" type="datetimeFigureOut">
              <a:rPr lang="en-US" smtClean="0"/>
              <a:pPr/>
              <a:t>11/13/13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C6B78E-FF7C-42D6-BA1F-B56A7E3D56E3}"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84890-EBCB-4C84-878E-BC896963E4C0}" type="datetimeFigureOut">
              <a:rPr lang="en-US" smtClean="0"/>
              <a:pPr/>
              <a:t>11/13/13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C6B78E-FF7C-42D6-BA1F-B56A7E3D56E3}"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E184890-EBCB-4C84-878E-BC896963E4C0}" type="datetimeFigureOut">
              <a:rPr lang="en-US" smtClean="0"/>
              <a:pPr/>
              <a:t>11/13/13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C6B78E-FF7C-42D6-BA1F-B56A7E3D56E3}"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E184890-EBCB-4C84-878E-BC896963E4C0}" type="datetimeFigureOut">
              <a:rPr lang="en-US" smtClean="0"/>
              <a:pPr/>
              <a:t>11/13/13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C6B78E-FF7C-42D6-BA1F-B56A7E3D56E3}"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E184890-EBCB-4C84-878E-BC896963E4C0}" type="datetimeFigureOut">
              <a:rPr lang="en-US" smtClean="0"/>
              <a:pPr/>
              <a:t>11/13/13</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4C6B78E-FF7C-42D6-BA1F-B56A7E3D56E3}"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657600"/>
            <a:ext cx="7162800" cy="990600"/>
          </a:xfrm>
        </p:spPr>
        <p:txBody>
          <a:bodyPr>
            <a:noAutofit/>
          </a:bodyPr>
          <a:lstStyle/>
          <a:p>
            <a:pPr algn="ctr"/>
            <a:r>
              <a:rPr lang="en-US" sz="2400" dirty="0" err="1" smtClean="0"/>
              <a:t>Inmersión</a:t>
            </a:r>
            <a:r>
              <a:rPr lang="en-US" sz="2400" dirty="0" smtClean="0"/>
              <a:t> </a:t>
            </a:r>
            <a:r>
              <a:rPr lang="en-US" sz="2400" dirty="0" err="1"/>
              <a:t>bilingüe</a:t>
            </a:r>
            <a:r>
              <a:rPr lang="en-US" sz="2400" dirty="0"/>
              <a:t> en </a:t>
            </a:r>
            <a:r>
              <a:rPr lang="en-US" sz="2400" dirty="0" smtClean="0"/>
              <a:t>la </a:t>
            </a:r>
            <a:r>
              <a:rPr lang="en-US" sz="2400" dirty="0" err="1" smtClean="0"/>
              <a:t>frontera</a:t>
            </a:r>
            <a:r>
              <a:rPr lang="en-US" sz="2400" dirty="0" smtClean="0"/>
              <a:t> entre California y México: </a:t>
            </a:r>
            <a:br>
              <a:rPr lang="en-US" sz="2400" dirty="0" smtClean="0"/>
            </a:br>
            <a:r>
              <a:rPr lang="en-US" sz="2400" dirty="0" err="1" smtClean="0"/>
              <a:t>Una</a:t>
            </a:r>
            <a:r>
              <a:rPr lang="en-US" sz="2400" dirty="0" smtClean="0"/>
              <a:t> </a:t>
            </a:r>
            <a:r>
              <a:rPr lang="en-US" sz="2400" dirty="0" err="1" smtClean="0"/>
              <a:t>perspectiva</a:t>
            </a:r>
            <a:r>
              <a:rPr lang="en-US" sz="2400" dirty="0" smtClean="0"/>
              <a:t> </a:t>
            </a:r>
            <a:r>
              <a:rPr lang="en-US" sz="2400" dirty="0" err="1" smtClean="0"/>
              <a:t>freireana</a:t>
            </a:r>
            <a:r>
              <a:rPr lang="en-US" sz="2400" dirty="0" smtClean="0"/>
              <a:t> </a:t>
            </a:r>
            <a:br>
              <a:rPr lang="en-US" sz="2400" dirty="0" smtClean="0"/>
            </a:br>
            <a:endParaRPr lang="en-US" sz="2400" dirty="0"/>
          </a:p>
        </p:txBody>
      </p:sp>
      <p:sp>
        <p:nvSpPr>
          <p:cNvPr id="3" name="Subtitle 2"/>
          <p:cNvSpPr>
            <a:spLocks noGrp="1"/>
          </p:cNvSpPr>
          <p:nvPr>
            <p:ph type="subTitle" idx="1"/>
          </p:nvPr>
        </p:nvSpPr>
        <p:spPr/>
        <p:txBody>
          <a:bodyPr>
            <a:normAutofit fontScale="25000" lnSpcReduction="20000"/>
          </a:bodyPr>
          <a:lstStyle/>
          <a:p>
            <a:pPr algn="l"/>
            <a:r>
              <a:rPr lang="en-US" sz="5600" dirty="0" smtClean="0"/>
              <a:t>Dr. Richard </a:t>
            </a:r>
            <a:r>
              <a:rPr lang="en-US" sz="5600" dirty="0" err="1" smtClean="0"/>
              <a:t>Durán</a:t>
            </a:r>
            <a:r>
              <a:rPr lang="en-US" sz="5600" dirty="0" smtClean="0"/>
              <a:t>, UCSB (</a:t>
            </a:r>
            <a:r>
              <a:rPr lang="en-US" sz="5600" dirty="0" err="1" smtClean="0"/>
              <a:t>duran@education.ucsb.edu</a:t>
            </a:r>
            <a:r>
              <a:rPr lang="en-US" sz="5600" dirty="0" smtClean="0"/>
              <a:t>)</a:t>
            </a:r>
          </a:p>
          <a:p>
            <a:pPr algn="l"/>
            <a:r>
              <a:rPr lang="en-US" sz="5600" dirty="0" err="1" smtClean="0"/>
              <a:t>María</a:t>
            </a:r>
            <a:r>
              <a:rPr lang="en-US" sz="5600" dirty="0" smtClean="0"/>
              <a:t> José Aragón, UCSB (</a:t>
            </a:r>
            <a:r>
              <a:rPr lang="en-US" sz="5600" dirty="0" err="1" smtClean="0"/>
              <a:t>maragon@education.ucsb.edu</a:t>
            </a:r>
            <a:r>
              <a:rPr lang="en-US" sz="5600" dirty="0" smtClean="0"/>
              <a:t>)</a:t>
            </a:r>
            <a:endParaRPr lang="en-US" sz="56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8800" y="721311"/>
            <a:ext cx="5657370" cy="2362200"/>
          </a:xfrm>
          <a:prstGeom prst="rect">
            <a:avLst/>
          </a:prstGeom>
        </p:spPr>
      </p:pic>
    </p:spTree>
    <p:extLst>
      <p:ext uri="{BB962C8B-B14F-4D97-AF65-F5344CB8AC3E}">
        <p14:creationId xmlns:p14="http://schemas.microsoft.com/office/powerpoint/2010/main" val="73448564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0000"/>
                </a:solidFill>
              </a:rPr>
              <a:t>Video</a:t>
            </a:r>
            <a:endParaRPr lang="en-US" dirty="0">
              <a:solidFill>
                <a:srgbClr val="000000"/>
              </a:solidFill>
            </a:endParaRPr>
          </a:p>
        </p:txBody>
      </p:sp>
      <p:sp>
        <p:nvSpPr>
          <p:cNvPr id="3" name="Content Placeholder 2"/>
          <p:cNvSpPr>
            <a:spLocks noGrp="1"/>
          </p:cNvSpPr>
          <p:nvPr>
            <p:ph sz="quarter" idx="1"/>
          </p:nvPr>
        </p:nvSpPr>
        <p:spPr/>
        <p:txBody>
          <a:bodyPr/>
          <a:lstStyle/>
          <a:p>
            <a:pPr marL="0" indent="0">
              <a:buNone/>
            </a:pPr>
            <a:endParaRPr lang="en-US" dirty="0"/>
          </a:p>
        </p:txBody>
      </p:sp>
    </p:spTree>
    <p:extLst>
      <p:ext uri="{BB962C8B-B14F-4D97-AF65-F5344CB8AC3E}">
        <p14:creationId xmlns:p14="http://schemas.microsoft.com/office/powerpoint/2010/main" val="3724437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990600"/>
          </a:xfrm>
        </p:spPr>
        <p:txBody>
          <a:bodyPr>
            <a:normAutofit fontScale="90000"/>
          </a:bodyPr>
          <a:lstStyle/>
          <a:p>
            <a:r>
              <a:rPr lang="en-US" dirty="0" err="1" smtClean="0">
                <a:solidFill>
                  <a:srgbClr val="000000"/>
                </a:solidFill>
              </a:rPr>
              <a:t>Características</a:t>
            </a:r>
            <a:r>
              <a:rPr lang="en-US" dirty="0" smtClean="0">
                <a:solidFill>
                  <a:srgbClr val="000000"/>
                </a:solidFill>
              </a:rPr>
              <a:t> de </a:t>
            </a:r>
            <a:r>
              <a:rPr lang="en-US" dirty="0" err="1">
                <a:solidFill>
                  <a:srgbClr val="000000"/>
                </a:solidFill>
              </a:rPr>
              <a:t>i</a:t>
            </a:r>
            <a:r>
              <a:rPr lang="en-US" dirty="0" err="1" smtClean="0">
                <a:solidFill>
                  <a:srgbClr val="000000"/>
                </a:solidFill>
              </a:rPr>
              <a:t>nteracciones</a:t>
            </a:r>
            <a:r>
              <a:rPr lang="en-US" dirty="0" smtClean="0">
                <a:solidFill>
                  <a:srgbClr val="000000"/>
                </a:solidFill>
              </a:rPr>
              <a:t> entre </a:t>
            </a:r>
            <a:r>
              <a:rPr lang="en-US" dirty="0" err="1" smtClean="0">
                <a:solidFill>
                  <a:srgbClr val="000000"/>
                </a:solidFill>
              </a:rPr>
              <a:t>alumnos</a:t>
            </a:r>
            <a:endParaRPr lang="en-US" dirty="0">
              <a:solidFill>
                <a:srgbClr val="000000"/>
              </a:solidFill>
            </a:endParaRPr>
          </a:p>
        </p:txBody>
      </p:sp>
      <p:sp>
        <p:nvSpPr>
          <p:cNvPr id="3" name="Content Placeholder 2"/>
          <p:cNvSpPr>
            <a:spLocks noGrp="1"/>
          </p:cNvSpPr>
          <p:nvPr>
            <p:ph sz="quarter" idx="1"/>
          </p:nvPr>
        </p:nvSpPr>
        <p:spPr/>
        <p:txBody>
          <a:bodyPr>
            <a:normAutofit fontScale="77500" lnSpcReduction="20000"/>
          </a:bodyPr>
          <a:lstStyle/>
          <a:p>
            <a:r>
              <a:rPr lang="en-US" sz="2800" dirty="0" smtClean="0">
                <a:solidFill>
                  <a:srgbClr val="000000"/>
                </a:solidFill>
              </a:rPr>
              <a:t>El </a:t>
            </a:r>
            <a:r>
              <a:rPr lang="en-US" sz="2800" b="1" u="sng" dirty="0" err="1" smtClean="0">
                <a:solidFill>
                  <a:srgbClr val="000000"/>
                </a:solidFill>
              </a:rPr>
              <a:t>pensamiento</a:t>
            </a:r>
            <a:r>
              <a:rPr lang="en-US" sz="2800" b="1" u="sng" dirty="0" smtClean="0">
                <a:solidFill>
                  <a:srgbClr val="000000"/>
                </a:solidFill>
              </a:rPr>
              <a:t> </a:t>
            </a:r>
            <a:r>
              <a:rPr lang="en-US" sz="2800" b="1" u="sng" dirty="0" err="1" smtClean="0">
                <a:solidFill>
                  <a:srgbClr val="000000"/>
                </a:solidFill>
              </a:rPr>
              <a:t>crítico</a:t>
            </a:r>
            <a:r>
              <a:rPr lang="en-US" sz="2800" b="1" dirty="0" smtClean="0">
                <a:solidFill>
                  <a:srgbClr val="000000"/>
                </a:solidFill>
              </a:rPr>
              <a:t> </a:t>
            </a:r>
            <a:r>
              <a:rPr lang="en-US" sz="2800" dirty="0" err="1" smtClean="0">
                <a:solidFill>
                  <a:srgbClr val="000000"/>
                </a:solidFill>
              </a:rPr>
              <a:t>como</a:t>
            </a:r>
            <a:r>
              <a:rPr lang="en-US" sz="2800" dirty="0" smtClean="0">
                <a:solidFill>
                  <a:srgbClr val="000000"/>
                </a:solidFill>
              </a:rPr>
              <a:t> un </a:t>
            </a:r>
            <a:r>
              <a:rPr lang="en-US" sz="2800" dirty="0">
                <a:solidFill>
                  <a:srgbClr val="000000"/>
                </a:solidFill>
              </a:rPr>
              <a:t>“</a:t>
            </a:r>
            <a:r>
              <a:rPr lang="en-US" sz="2800" dirty="0" err="1" smtClean="0">
                <a:solidFill>
                  <a:srgbClr val="000000"/>
                </a:solidFill>
              </a:rPr>
              <a:t>género</a:t>
            </a:r>
            <a:r>
              <a:rPr lang="en-US" sz="2800" dirty="0" smtClean="0">
                <a:solidFill>
                  <a:srgbClr val="000000"/>
                </a:solidFill>
              </a:rPr>
              <a:t>”? (</a:t>
            </a:r>
            <a:r>
              <a:rPr lang="en-US" sz="2800" dirty="0" err="1">
                <a:solidFill>
                  <a:srgbClr val="000000"/>
                </a:solidFill>
              </a:rPr>
              <a:t>Bazerman</a:t>
            </a:r>
            <a:r>
              <a:rPr lang="en-US" sz="2800" dirty="0">
                <a:solidFill>
                  <a:srgbClr val="000000"/>
                </a:solidFill>
              </a:rPr>
              <a:t>, </a:t>
            </a:r>
            <a:r>
              <a:rPr lang="en-US" sz="2800" dirty="0" smtClean="0">
                <a:solidFill>
                  <a:srgbClr val="000000"/>
                </a:solidFill>
              </a:rPr>
              <a:t>2004; Collin, 2012)</a:t>
            </a:r>
            <a:endParaRPr lang="en-US" sz="2800" dirty="0">
              <a:solidFill>
                <a:srgbClr val="000000"/>
              </a:solidFill>
            </a:endParaRPr>
          </a:p>
          <a:p>
            <a:pPr lvl="1"/>
            <a:r>
              <a:rPr lang="en-US" sz="2600" dirty="0" smtClean="0">
                <a:solidFill>
                  <a:srgbClr val="000000"/>
                </a:solidFill>
              </a:rPr>
              <a:t>Los </a:t>
            </a:r>
            <a:r>
              <a:rPr lang="en-US" sz="2600" dirty="0" err="1" smtClean="0">
                <a:solidFill>
                  <a:srgbClr val="000000"/>
                </a:solidFill>
              </a:rPr>
              <a:t>alumnos</a:t>
            </a:r>
            <a:r>
              <a:rPr lang="en-US" sz="2600" dirty="0" smtClean="0">
                <a:solidFill>
                  <a:srgbClr val="000000"/>
                </a:solidFill>
              </a:rPr>
              <a:t> </a:t>
            </a:r>
            <a:r>
              <a:rPr lang="en-US" sz="2600" dirty="0" err="1" smtClean="0">
                <a:solidFill>
                  <a:srgbClr val="000000"/>
                </a:solidFill>
              </a:rPr>
              <a:t>utilizan</a:t>
            </a:r>
            <a:r>
              <a:rPr lang="en-US" sz="2600" dirty="0" smtClean="0">
                <a:solidFill>
                  <a:srgbClr val="000000"/>
                </a:solidFill>
              </a:rPr>
              <a:t> </a:t>
            </a:r>
            <a:r>
              <a:rPr lang="en-US" sz="2600" b="1" dirty="0" smtClean="0">
                <a:solidFill>
                  <a:srgbClr val="000000"/>
                </a:solidFill>
              </a:rPr>
              <a:t>“</a:t>
            </a:r>
            <a:r>
              <a:rPr lang="en-US" sz="2600" b="1" dirty="0" err="1" smtClean="0">
                <a:solidFill>
                  <a:srgbClr val="000000"/>
                </a:solidFill>
              </a:rPr>
              <a:t>operadores</a:t>
            </a:r>
            <a:r>
              <a:rPr lang="en-US" sz="2600" b="1" dirty="0" smtClean="0">
                <a:solidFill>
                  <a:srgbClr val="000000"/>
                </a:solidFill>
              </a:rPr>
              <a:t> de </a:t>
            </a:r>
            <a:r>
              <a:rPr lang="en-US" sz="2600" b="1" dirty="0" err="1" smtClean="0">
                <a:solidFill>
                  <a:srgbClr val="000000"/>
                </a:solidFill>
              </a:rPr>
              <a:t>conocimiento</a:t>
            </a:r>
            <a:r>
              <a:rPr lang="en-US" sz="2600" dirty="0" smtClean="0">
                <a:solidFill>
                  <a:srgbClr val="000000"/>
                </a:solidFill>
              </a:rPr>
              <a:t>” (</a:t>
            </a:r>
            <a:r>
              <a:rPr lang="en-US" sz="2600" dirty="0">
                <a:solidFill>
                  <a:srgbClr val="000000"/>
                </a:solidFill>
              </a:rPr>
              <a:t>“</a:t>
            </a:r>
            <a:r>
              <a:rPr lang="en-US" sz="2600" dirty="0" err="1" smtClean="0">
                <a:solidFill>
                  <a:srgbClr val="000000"/>
                </a:solidFill>
              </a:rPr>
              <a:t>evidencia</a:t>
            </a:r>
            <a:r>
              <a:rPr lang="en-US" sz="2600" dirty="0" smtClean="0">
                <a:solidFill>
                  <a:srgbClr val="000000"/>
                </a:solidFill>
              </a:rPr>
              <a:t>”</a:t>
            </a:r>
            <a:r>
              <a:rPr lang="en-US" sz="2600" dirty="0">
                <a:solidFill>
                  <a:srgbClr val="000000"/>
                </a:solidFill>
              </a:rPr>
              <a:t>, </a:t>
            </a:r>
            <a:r>
              <a:rPr lang="en-US" sz="2600" dirty="0" smtClean="0">
                <a:solidFill>
                  <a:srgbClr val="000000"/>
                </a:solidFill>
              </a:rPr>
              <a:t>“</a:t>
            </a:r>
            <a:r>
              <a:rPr lang="en-US" sz="2600" dirty="0" err="1" smtClean="0">
                <a:solidFill>
                  <a:srgbClr val="000000"/>
                </a:solidFill>
              </a:rPr>
              <a:t>tésis</a:t>
            </a:r>
            <a:r>
              <a:rPr lang="en-US" sz="2600" dirty="0" smtClean="0">
                <a:solidFill>
                  <a:srgbClr val="000000"/>
                </a:solidFill>
              </a:rPr>
              <a:t>”</a:t>
            </a:r>
            <a:r>
              <a:rPr lang="en-US" sz="2600" dirty="0">
                <a:solidFill>
                  <a:srgbClr val="000000"/>
                </a:solidFill>
              </a:rPr>
              <a:t>, </a:t>
            </a:r>
            <a:r>
              <a:rPr lang="en-US" sz="2600" dirty="0" smtClean="0">
                <a:solidFill>
                  <a:srgbClr val="000000"/>
                </a:solidFill>
              </a:rPr>
              <a:t>“</a:t>
            </a:r>
            <a:r>
              <a:rPr lang="en-US" sz="2600" dirty="0" err="1" smtClean="0">
                <a:solidFill>
                  <a:srgbClr val="000000"/>
                </a:solidFill>
              </a:rPr>
              <a:t>frase</a:t>
            </a:r>
            <a:r>
              <a:rPr lang="en-US" sz="2600" dirty="0" smtClean="0">
                <a:solidFill>
                  <a:srgbClr val="000000"/>
                </a:solidFill>
              </a:rPr>
              <a:t> </a:t>
            </a:r>
            <a:r>
              <a:rPr lang="en-US" sz="2600" dirty="0" err="1" smtClean="0">
                <a:solidFill>
                  <a:srgbClr val="000000"/>
                </a:solidFill>
              </a:rPr>
              <a:t>temática</a:t>
            </a:r>
            <a:r>
              <a:rPr lang="en-US" sz="2600" dirty="0" smtClean="0">
                <a:solidFill>
                  <a:srgbClr val="000000"/>
                </a:solidFill>
              </a:rPr>
              <a:t>”</a:t>
            </a:r>
            <a:r>
              <a:rPr lang="en-US" sz="2600" dirty="0">
                <a:solidFill>
                  <a:srgbClr val="000000"/>
                </a:solidFill>
              </a:rPr>
              <a:t>, “</a:t>
            </a:r>
            <a:r>
              <a:rPr lang="en-US" sz="2600" dirty="0" err="1" smtClean="0">
                <a:solidFill>
                  <a:srgbClr val="000000"/>
                </a:solidFill>
              </a:rPr>
              <a:t>opinión</a:t>
            </a:r>
            <a:r>
              <a:rPr lang="en-US" sz="2600" dirty="0">
                <a:solidFill>
                  <a:srgbClr val="000000"/>
                </a:solidFill>
              </a:rPr>
              <a:t>” etc.)</a:t>
            </a:r>
          </a:p>
          <a:p>
            <a:pPr lvl="1"/>
            <a:r>
              <a:rPr lang="en-US" sz="2600" dirty="0" err="1" smtClean="0">
                <a:solidFill>
                  <a:srgbClr val="000000"/>
                </a:solidFill>
              </a:rPr>
              <a:t>Artefactos</a:t>
            </a:r>
            <a:r>
              <a:rPr lang="en-US" sz="2600" dirty="0" smtClean="0">
                <a:solidFill>
                  <a:srgbClr val="000000"/>
                </a:solidFill>
              </a:rPr>
              <a:t> </a:t>
            </a:r>
            <a:r>
              <a:rPr lang="en-US" sz="2600" dirty="0" err="1" smtClean="0">
                <a:solidFill>
                  <a:srgbClr val="000000"/>
                </a:solidFill>
              </a:rPr>
              <a:t>materiales</a:t>
            </a:r>
            <a:r>
              <a:rPr lang="en-US" sz="2600" dirty="0" smtClean="0">
                <a:solidFill>
                  <a:srgbClr val="000000"/>
                </a:solidFill>
              </a:rPr>
              <a:t> </a:t>
            </a:r>
            <a:r>
              <a:rPr lang="en-US" sz="2600" dirty="0" err="1" smtClean="0">
                <a:solidFill>
                  <a:srgbClr val="000000"/>
                </a:solidFill>
              </a:rPr>
              <a:t>para</a:t>
            </a:r>
            <a:r>
              <a:rPr lang="en-US" sz="2600" dirty="0" smtClean="0">
                <a:solidFill>
                  <a:srgbClr val="000000"/>
                </a:solidFill>
              </a:rPr>
              <a:t> </a:t>
            </a:r>
            <a:r>
              <a:rPr lang="en-US" sz="2600" dirty="0" err="1" smtClean="0">
                <a:solidFill>
                  <a:srgbClr val="000000"/>
                </a:solidFill>
              </a:rPr>
              <a:t>comunicar</a:t>
            </a:r>
            <a:r>
              <a:rPr lang="en-US" sz="2600" dirty="0" smtClean="0">
                <a:solidFill>
                  <a:srgbClr val="000000"/>
                </a:solidFill>
              </a:rPr>
              <a:t> </a:t>
            </a:r>
            <a:r>
              <a:rPr lang="en-US" sz="2600" dirty="0" err="1" smtClean="0">
                <a:solidFill>
                  <a:srgbClr val="000000"/>
                </a:solidFill>
              </a:rPr>
              <a:t>sentido</a:t>
            </a:r>
            <a:r>
              <a:rPr lang="en-US" sz="2600" dirty="0" smtClean="0">
                <a:solidFill>
                  <a:srgbClr val="000000"/>
                </a:solidFill>
              </a:rPr>
              <a:t> (e.g. </a:t>
            </a:r>
            <a:r>
              <a:rPr lang="en-US" sz="2600" dirty="0" err="1" smtClean="0">
                <a:solidFill>
                  <a:srgbClr val="000000"/>
                </a:solidFill>
              </a:rPr>
              <a:t>materiales</a:t>
            </a:r>
            <a:r>
              <a:rPr lang="en-US" sz="2600" dirty="0" smtClean="0">
                <a:solidFill>
                  <a:srgbClr val="000000"/>
                </a:solidFill>
              </a:rPr>
              <a:t> </a:t>
            </a:r>
            <a:r>
              <a:rPr lang="en-US" sz="2600" dirty="0" err="1" smtClean="0">
                <a:solidFill>
                  <a:srgbClr val="000000"/>
                </a:solidFill>
              </a:rPr>
              <a:t>impresos</a:t>
            </a:r>
            <a:r>
              <a:rPr lang="en-US" sz="2600" dirty="0" smtClean="0">
                <a:solidFill>
                  <a:srgbClr val="000000"/>
                </a:solidFill>
              </a:rPr>
              <a:t>, </a:t>
            </a:r>
            <a:r>
              <a:rPr lang="en-US" sz="2600" dirty="0" err="1" smtClean="0">
                <a:solidFill>
                  <a:srgbClr val="000000"/>
                </a:solidFill>
              </a:rPr>
              <a:t>pizarrones</a:t>
            </a:r>
            <a:r>
              <a:rPr lang="en-US" sz="2600" dirty="0" smtClean="0">
                <a:solidFill>
                  <a:srgbClr val="000000"/>
                </a:solidFill>
              </a:rPr>
              <a:t>, etc.)</a:t>
            </a:r>
            <a:endParaRPr lang="en-US" sz="2600" dirty="0">
              <a:solidFill>
                <a:srgbClr val="000000"/>
              </a:solidFill>
            </a:endParaRPr>
          </a:p>
          <a:p>
            <a:pPr lvl="1"/>
            <a:r>
              <a:rPr lang="en-US" sz="2600" dirty="0" err="1" smtClean="0">
                <a:solidFill>
                  <a:srgbClr val="000000"/>
                </a:solidFill>
                <a:cs typeface="Cambria"/>
              </a:rPr>
              <a:t>Conocimiento</a:t>
            </a:r>
            <a:r>
              <a:rPr lang="en-US" sz="2600" dirty="0" smtClean="0">
                <a:solidFill>
                  <a:srgbClr val="000000"/>
                </a:solidFill>
                <a:cs typeface="Cambria"/>
              </a:rPr>
              <a:t> del </a:t>
            </a:r>
            <a:r>
              <a:rPr lang="en-US" sz="2600" dirty="0" err="1" smtClean="0">
                <a:solidFill>
                  <a:srgbClr val="000000"/>
                </a:solidFill>
                <a:cs typeface="Cambria"/>
              </a:rPr>
              <a:t>proceso</a:t>
            </a:r>
            <a:r>
              <a:rPr lang="en-US" sz="2600" dirty="0" smtClean="0">
                <a:solidFill>
                  <a:srgbClr val="000000"/>
                </a:solidFill>
                <a:cs typeface="Cambria"/>
              </a:rPr>
              <a:t> (“</a:t>
            </a:r>
            <a:r>
              <a:rPr lang="en-US" sz="2600" dirty="0" err="1" smtClean="0">
                <a:solidFill>
                  <a:srgbClr val="000000"/>
                </a:solidFill>
                <a:cs typeface="Cambria"/>
              </a:rPr>
              <a:t>Entonces</a:t>
            </a:r>
            <a:r>
              <a:rPr lang="en-US" sz="2600" dirty="0" smtClean="0">
                <a:solidFill>
                  <a:srgbClr val="000000"/>
                </a:solidFill>
                <a:cs typeface="Cambria"/>
              </a:rPr>
              <a:t> </a:t>
            </a:r>
            <a:r>
              <a:rPr lang="en-US" sz="2600" dirty="0" err="1" smtClean="0">
                <a:solidFill>
                  <a:srgbClr val="000000"/>
                </a:solidFill>
                <a:cs typeface="Cambria"/>
              </a:rPr>
              <a:t>ahora</a:t>
            </a:r>
            <a:r>
              <a:rPr lang="en-US" sz="2600" dirty="0" smtClean="0">
                <a:solidFill>
                  <a:srgbClr val="000000"/>
                </a:solidFill>
                <a:cs typeface="Cambria"/>
              </a:rPr>
              <a:t>…” “</a:t>
            </a:r>
            <a:r>
              <a:rPr lang="en-US" sz="2600" dirty="0" err="1" smtClean="0">
                <a:solidFill>
                  <a:srgbClr val="000000"/>
                </a:solidFill>
                <a:cs typeface="Cambria"/>
              </a:rPr>
              <a:t>Veamos</a:t>
            </a:r>
            <a:r>
              <a:rPr lang="en-US" sz="2600" dirty="0" smtClean="0">
                <a:solidFill>
                  <a:srgbClr val="000000"/>
                </a:solidFill>
                <a:cs typeface="Cambria"/>
              </a:rPr>
              <a:t> </a:t>
            </a:r>
            <a:r>
              <a:rPr lang="en-US" sz="2600" dirty="0" err="1" smtClean="0">
                <a:solidFill>
                  <a:srgbClr val="000000"/>
                </a:solidFill>
                <a:cs typeface="Cambria"/>
              </a:rPr>
              <a:t>si</a:t>
            </a:r>
            <a:r>
              <a:rPr lang="en-US" sz="2600" dirty="0" smtClean="0">
                <a:solidFill>
                  <a:srgbClr val="000000"/>
                </a:solidFill>
                <a:cs typeface="Cambria"/>
              </a:rPr>
              <a:t>…”) </a:t>
            </a:r>
            <a:r>
              <a:rPr lang="en-US" sz="2600" b="1" dirty="0" err="1" smtClean="0">
                <a:solidFill>
                  <a:srgbClr val="000000"/>
                </a:solidFill>
                <a:cs typeface="Cambria"/>
              </a:rPr>
              <a:t>progresiones</a:t>
            </a:r>
            <a:r>
              <a:rPr lang="en-US" sz="2600" b="1" dirty="0" smtClean="0">
                <a:solidFill>
                  <a:srgbClr val="000000"/>
                </a:solidFill>
                <a:cs typeface="Cambria"/>
              </a:rPr>
              <a:t> </a:t>
            </a:r>
            <a:r>
              <a:rPr lang="en-US" sz="2600" b="1" dirty="0" err="1" smtClean="0">
                <a:solidFill>
                  <a:srgbClr val="000000"/>
                </a:solidFill>
                <a:cs typeface="Cambria"/>
              </a:rPr>
              <a:t>temáticas</a:t>
            </a:r>
            <a:r>
              <a:rPr lang="en-US" sz="2600" b="1" dirty="0" smtClean="0">
                <a:solidFill>
                  <a:srgbClr val="000000"/>
                </a:solidFill>
                <a:cs typeface="Cambria"/>
              </a:rPr>
              <a:t> </a:t>
            </a:r>
            <a:r>
              <a:rPr lang="en-US" sz="2600" dirty="0" smtClean="0">
                <a:solidFill>
                  <a:srgbClr val="000000"/>
                </a:solidFill>
              </a:rPr>
              <a:t>(</a:t>
            </a:r>
            <a:r>
              <a:rPr lang="en-US" sz="2600" dirty="0" err="1" smtClean="0">
                <a:solidFill>
                  <a:srgbClr val="000000"/>
                </a:solidFill>
              </a:rPr>
              <a:t>Gumperz</a:t>
            </a:r>
            <a:r>
              <a:rPr lang="en-US" sz="2600" dirty="0" smtClean="0">
                <a:solidFill>
                  <a:srgbClr val="000000"/>
                </a:solidFill>
              </a:rPr>
              <a:t>, 1982)</a:t>
            </a:r>
            <a:endParaRPr lang="en-US" sz="2600" dirty="0">
              <a:solidFill>
                <a:srgbClr val="000000"/>
              </a:solidFill>
            </a:endParaRPr>
          </a:p>
          <a:p>
            <a:pPr lvl="1"/>
            <a:r>
              <a:rPr lang="en-US" sz="2600" dirty="0" err="1" smtClean="0">
                <a:solidFill>
                  <a:srgbClr val="000000"/>
                </a:solidFill>
              </a:rPr>
              <a:t>Formas</a:t>
            </a:r>
            <a:r>
              <a:rPr lang="en-US" sz="2600" dirty="0" smtClean="0">
                <a:solidFill>
                  <a:srgbClr val="000000"/>
                </a:solidFill>
              </a:rPr>
              <a:t> </a:t>
            </a:r>
            <a:r>
              <a:rPr lang="en-US" sz="2600" dirty="0" err="1" smtClean="0">
                <a:solidFill>
                  <a:srgbClr val="000000"/>
                </a:solidFill>
              </a:rPr>
              <a:t>compartidas</a:t>
            </a:r>
            <a:r>
              <a:rPr lang="en-US" sz="2600" dirty="0" smtClean="0">
                <a:solidFill>
                  <a:srgbClr val="000000"/>
                </a:solidFill>
              </a:rPr>
              <a:t> de </a:t>
            </a:r>
            <a:r>
              <a:rPr lang="en-US" sz="2600" dirty="0" err="1" smtClean="0">
                <a:solidFill>
                  <a:srgbClr val="000000"/>
                </a:solidFill>
              </a:rPr>
              <a:t>dar</a:t>
            </a:r>
            <a:r>
              <a:rPr lang="en-US" sz="2600" dirty="0" smtClean="0">
                <a:solidFill>
                  <a:srgbClr val="000000"/>
                </a:solidFill>
              </a:rPr>
              <a:t> y </a:t>
            </a:r>
            <a:r>
              <a:rPr lang="en-US" sz="2600" dirty="0" err="1" smtClean="0">
                <a:solidFill>
                  <a:srgbClr val="000000"/>
                </a:solidFill>
              </a:rPr>
              <a:t>recibir</a:t>
            </a:r>
            <a:r>
              <a:rPr lang="en-US" sz="2600" dirty="0" smtClean="0">
                <a:solidFill>
                  <a:srgbClr val="000000"/>
                </a:solidFill>
              </a:rPr>
              <a:t> </a:t>
            </a:r>
            <a:r>
              <a:rPr lang="en-US" sz="2600" dirty="0" err="1" smtClean="0">
                <a:solidFill>
                  <a:srgbClr val="000000"/>
                </a:solidFill>
              </a:rPr>
              <a:t>comentarios</a:t>
            </a:r>
            <a:r>
              <a:rPr lang="en-US" sz="2600" dirty="0" smtClean="0">
                <a:solidFill>
                  <a:srgbClr val="000000"/>
                </a:solidFill>
              </a:rPr>
              <a:t>/</a:t>
            </a:r>
            <a:r>
              <a:rPr lang="en-US" sz="2600" dirty="0" err="1" smtClean="0">
                <a:solidFill>
                  <a:srgbClr val="000000"/>
                </a:solidFill>
              </a:rPr>
              <a:t>revisiones</a:t>
            </a:r>
            <a:r>
              <a:rPr lang="en-US" sz="2600" dirty="0" smtClean="0">
                <a:solidFill>
                  <a:srgbClr val="000000"/>
                </a:solidFill>
              </a:rPr>
              <a:t> (</a:t>
            </a:r>
            <a:r>
              <a:rPr lang="en-US" sz="2600" dirty="0">
                <a:solidFill>
                  <a:srgbClr val="000000"/>
                </a:solidFill>
              </a:rPr>
              <a:t>O’Connor </a:t>
            </a:r>
            <a:r>
              <a:rPr lang="en-US" sz="2600" dirty="0" smtClean="0">
                <a:solidFill>
                  <a:srgbClr val="000000"/>
                </a:solidFill>
              </a:rPr>
              <a:t>y Michaels, 2007)</a:t>
            </a:r>
            <a:endParaRPr lang="en-US" sz="2600" dirty="0">
              <a:solidFill>
                <a:srgbClr val="000000"/>
              </a:solidFill>
            </a:endParaRPr>
          </a:p>
          <a:p>
            <a:r>
              <a:rPr lang="en-US" sz="2800" dirty="0" err="1" smtClean="0">
                <a:solidFill>
                  <a:srgbClr val="000000"/>
                </a:solidFill>
              </a:rPr>
              <a:t>Mezcla</a:t>
            </a:r>
            <a:r>
              <a:rPr lang="en-US" sz="2800" dirty="0" smtClean="0">
                <a:solidFill>
                  <a:srgbClr val="000000"/>
                </a:solidFill>
              </a:rPr>
              <a:t> de </a:t>
            </a:r>
            <a:r>
              <a:rPr lang="en-US" sz="2800" dirty="0" err="1" smtClean="0">
                <a:solidFill>
                  <a:srgbClr val="000000"/>
                </a:solidFill>
              </a:rPr>
              <a:t>lenguaje</a:t>
            </a:r>
            <a:r>
              <a:rPr lang="en-US" sz="2800" dirty="0" smtClean="0">
                <a:solidFill>
                  <a:srgbClr val="000000"/>
                </a:solidFill>
              </a:rPr>
              <a:t> informal y </a:t>
            </a:r>
            <a:r>
              <a:rPr lang="en-US" sz="2800" dirty="0" err="1" smtClean="0">
                <a:solidFill>
                  <a:srgbClr val="000000"/>
                </a:solidFill>
              </a:rPr>
              <a:t>académico</a:t>
            </a:r>
            <a:endParaRPr lang="en-US" sz="2800" dirty="0" smtClean="0">
              <a:solidFill>
                <a:srgbClr val="000000"/>
              </a:solidFill>
            </a:endParaRPr>
          </a:p>
          <a:p>
            <a:r>
              <a:rPr lang="en-US" sz="2800" b="1" dirty="0" err="1" smtClean="0">
                <a:solidFill>
                  <a:srgbClr val="000000"/>
                </a:solidFill>
              </a:rPr>
              <a:t>Comunicación</a:t>
            </a:r>
            <a:r>
              <a:rPr lang="en-US" sz="2800" b="1" dirty="0" smtClean="0">
                <a:solidFill>
                  <a:srgbClr val="000000"/>
                </a:solidFill>
              </a:rPr>
              <a:t> </a:t>
            </a:r>
            <a:r>
              <a:rPr lang="en-US" sz="2800" b="1" dirty="0" err="1" smtClean="0">
                <a:solidFill>
                  <a:srgbClr val="000000"/>
                </a:solidFill>
              </a:rPr>
              <a:t>paralingüística</a:t>
            </a:r>
            <a:r>
              <a:rPr lang="en-US" sz="2800" b="1" dirty="0" smtClean="0">
                <a:solidFill>
                  <a:srgbClr val="000000"/>
                </a:solidFill>
              </a:rPr>
              <a:t> </a:t>
            </a:r>
            <a:r>
              <a:rPr lang="en-US" sz="2800" dirty="0" smtClean="0">
                <a:solidFill>
                  <a:srgbClr val="000000"/>
                </a:solidFill>
              </a:rPr>
              <a:t>(</a:t>
            </a:r>
            <a:r>
              <a:rPr lang="en-US" sz="2800" dirty="0" err="1" smtClean="0">
                <a:solidFill>
                  <a:srgbClr val="000000"/>
                </a:solidFill>
              </a:rPr>
              <a:t>Gumperz</a:t>
            </a:r>
            <a:r>
              <a:rPr lang="en-US" sz="2800" dirty="0" smtClean="0">
                <a:solidFill>
                  <a:srgbClr val="000000"/>
                </a:solidFill>
              </a:rPr>
              <a:t>, 1982)</a:t>
            </a:r>
            <a:endParaRPr lang="en-US" sz="2800" dirty="0">
              <a:solidFill>
                <a:srgbClr val="000000"/>
              </a:solidFill>
            </a:endParaRPr>
          </a:p>
          <a:p>
            <a:r>
              <a:rPr lang="en-US" sz="2800" dirty="0" err="1" smtClean="0">
                <a:solidFill>
                  <a:srgbClr val="000000"/>
                </a:solidFill>
              </a:rPr>
              <a:t>Diferencias</a:t>
            </a:r>
            <a:r>
              <a:rPr lang="en-US" sz="2800" dirty="0" smtClean="0">
                <a:solidFill>
                  <a:srgbClr val="000000"/>
                </a:solidFill>
              </a:rPr>
              <a:t> </a:t>
            </a:r>
            <a:r>
              <a:rPr lang="en-US" sz="2800" dirty="0" err="1" smtClean="0">
                <a:solidFill>
                  <a:srgbClr val="000000"/>
                </a:solidFill>
              </a:rPr>
              <a:t>individuales</a:t>
            </a:r>
            <a:r>
              <a:rPr lang="en-US" sz="2800" dirty="0" smtClean="0">
                <a:solidFill>
                  <a:srgbClr val="000000"/>
                </a:solidFill>
              </a:rPr>
              <a:t> en </a:t>
            </a:r>
            <a:r>
              <a:rPr lang="en-US" sz="2800" dirty="0" err="1" smtClean="0">
                <a:solidFill>
                  <a:srgbClr val="000000"/>
                </a:solidFill>
              </a:rPr>
              <a:t>como</a:t>
            </a:r>
            <a:r>
              <a:rPr lang="en-US" sz="2800" dirty="0" smtClean="0">
                <a:solidFill>
                  <a:srgbClr val="000000"/>
                </a:solidFill>
              </a:rPr>
              <a:t> los </a:t>
            </a:r>
            <a:r>
              <a:rPr lang="en-US" sz="2800" dirty="0" err="1" smtClean="0">
                <a:solidFill>
                  <a:srgbClr val="000000"/>
                </a:solidFill>
              </a:rPr>
              <a:t>actos</a:t>
            </a:r>
            <a:r>
              <a:rPr lang="en-US" sz="2800" dirty="0" smtClean="0">
                <a:solidFill>
                  <a:srgbClr val="000000"/>
                </a:solidFill>
              </a:rPr>
              <a:t> </a:t>
            </a:r>
            <a:r>
              <a:rPr lang="en-US" sz="2800" dirty="0" err="1" smtClean="0">
                <a:solidFill>
                  <a:srgbClr val="000000"/>
                </a:solidFill>
              </a:rPr>
              <a:t>comunicativos</a:t>
            </a:r>
            <a:r>
              <a:rPr lang="en-US" sz="2800" dirty="0" smtClean="0">
                <a:solidFill>
                  <a:srgbClr val="000000"/>
                </a:solidFill>
              </a:rPr>
              <a:t> se “</a:t>
            </a:r>
            <a:r>
              <a:rPr lang="en-US" sz="2800" dirty="0" err="1" smtClean="0">
                <a:solidFill>
                  <a:srgbClr val="000000"/>
                </a:solidFill>
              </a:rPr>
              <a:t>actuan</a:t>
            </a:r>
            <a:r>
              <a:rPr lang="en-US" sz="2800" dirty="0" smtClean="0">
                <a:solidFill>
                  <a:srgbClr val="000000"/>
                </a:solidFill>
              </a:rPr>
              <a:t>” y </a:t>
            </a:r>
            <a:r>
              <a:rPr lang="en-US" sz="2800" dirty="0" err="1" smtClean="0">
                <a:solidFill>
                  <a:srgbClr val="000000"/>
                </a:solidFill>
              </a:rPr>
              <a:t>realizan</a:t>
            </a:r>
            <a:r>
              <a:rPr lang="en-US" sz="2800" dirty="0" smtClean="0">
                <a:solidFill>
                  <a:srgbClr val="000000"/>
                </a:solidFill>
              </a:rPr>
              <a:t> en base a la </a:t>
            </a:r>
            <a:r>
              <a:rPr lang="en-US" sz="2800" dirty="0" err="1" smtClean="0">
                <a:solidFill>
                  <a:srgbClr val="000000"/>
                </a:solidFill>
              </a:rPr>
              <a:t>identidades</a:t>
            </a:r>
            <a:r>
              <a:rPr lang="en-US" sz="2800" dirty="0" smtClean="0">
                <a:solidFill>
                  <a:srgbClr val="000000"/>
                </a:solidFill>
              </a:rPr>
              <a:t> de los </a:t>
            </a:r>
            <a:r>
              <a:rPr lang="en-US" sz="2800" dirty="0" err="1" smtClean="0">
                <a:solidFill>
                  <a:srgbClr val="000000"/>
                </a:solidFill>
              </a:rPr>
              <a:t>alumnos</a:t>
            </a:r>
            <a:r>
              <a:rPr lang="en-US" sz="2800" dirty="0" smtClean="0">
                <a:solidFill>
                  <a:srgbClr val="000000"/>
                </a:solidFill>
              </a:rPr>
              <a:t> (</a:t>
            </a:r>
            <a:r>
              <a:rPr lang="en-US" sz="2800" dirty="0" err="1" smtClean="0">
                <a:solidFill>
                  <a:srgbClr val="000000"/>
                </a:solidFill>
              </a:rPr>
              <a:t>Bakhtin</a:t>
            </a:r>
            <a:r>
              <a:rPr lang="en-US" sz="2800" dirty="0" smtClean="0">
                <a:solidFill>
                  <a:srgbClr val="000000"/>
                </a:solidFill>
              </a:rPr>
              <a:t> </a:t>
            </a:r>
            <a:r>
              <a:rPr lang="en-US" sz="2800" dirty="0" err="1" smtClean="0">
                <a:solidFill>
                  <a:srgbClr val="000000"/>
                </a:solidFill>
              </a:rPr>
              <a:t>interpretado</a:t>
            </a:r>
            <a:r>
              <a:rPr lang="en-US" sz="2800" dirty="0" smtClean="0">
                <a:solidFill>
                  <a:srgbClr val="000000"/>
                </a:solidFill>
              </a:rPr>
              <a:t> </a:t>
            </a:r>
            <a:r>
              <a:rPr lang="en-US" sz="2800" dirty="0" err="1" smtClean="0">
                <a:solidFill>
                  <a:srgbClr val="000000"/>
                </a:solidFill>
              </a:rPr>
              <a:t>por</a:t>
            </a:r>
            <a:r>
              <a:rPr lang="en-US" sz="2800" dirty="0" smtClean="0">
                <a:solidFill>
                  <a:srgbClr val="000000"/>
                </a:solidFill>
              </a:rPr>
              <a:t> </a:t>
            </a:r>
            <a:r>
              <a:rPr lang="en-US" sz="2800" dirty="0" err="1" smtClean="0">
                <a:solidFill>
                  <a:srgbClr val="000000"/>
                </a:solidFill>
              </a:rPr>
              <a:t>Kozulin</a:t>
            </a:r>
            <a:r>
              <a:rPr lang="en-US" sz="2800" dirty="0" smtClean="0">
                <a:solidFill>
                  <a:srgbClr val="000000"/>
                </a:solidFill>
              </a:rPr>
              <a:t>, 1991)</a:t>
            </a:r>
            <a:endParaRPr lang="en-US" sz="2800" dirty="0">
              <a:solidFill>
                <a:srgbClr val="000000"/>
              </a:solidFill>
            </a:endParaRPr>
          </a:p>
          <a:p>
            <a:endParaRPr lang="en-US" dirty="0"/>
          </a:p>
          <a:p>
            <a:endParaRPr lang="en-US" dirty="0"/>
          </a:p>
        </p:txBody>
      </p:sp>
    </p:spTree>
    <p:extLst>
      <p:ext uri="{BB962C8B-B14F-4D97-AF65-F5344CB8AC3E}">
        <p14:creationId xmlns:p14="http://schemas.microsoft.com/office/powerpoint/2010/main" val="156953524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0000"/>
                </a:solidFill>
              </a:rPr>
              <a:t>Otras</a:t>
            </a:r>
            <a:r>
              <a:rPr lang="en-US" dirty="0" smtClean="0">
                <a:solidFill>
                  <a:srgbClr val="000000"/>
                </a:solidFill>
              </a:rPr>
              <a:t> </a:t>
            </a:r>
            <a:r>
              <a:rPr lang="en-US" dirty="0" err="1" smtClean="0">
                <a:solidFill>
                  <a:srgbClr val="000000"/>
                </a:solidFill>
              </a:rPr>
              <a:t>cuestiones</a:t>
            </a:r>
            <a:endParaRPr lang="en-US" dirty="0">
              <a:solidFill>
                <a:srgbClr val="000000"/>
              </a:solidFill>
            </a:endParaRPr>
          </a:p>
        </p:txBody>
      </p:sp>
      <p:sp>
        <p:nvSpPr>
          <p:cNvPr id="3" name="Content Placeholder 2"/>
          <p:cNvSpPr>
            <a:spLocks noGrp="1"/>
          </p:cNvSpPr>
          <p:nvPr>
            <p:ph sz="quarter" idx="1"/>
          </p:nvPr>
        </p:nvSpPr>
        <p:spPr/>
        <p:txBody>
          <a:bodyPr>
            <a:normAutofit/>
          </a:bodyPr>
          <a:lstStyle/>
          <a:p>
            <a:r>
              <a:rPr lang="en-US" sz="2400" dirty="0" err="1" smtClean="0">
                <a:solidFill>
                  <a:srgbClr val="000000"/>
                </a:solidFill>
              </a:rPr>
              <a:t>Trabajar</a:t>
            </a:r>
            <a:r>
              <a:rPr lang="en-US" sz="2400" dirty="0" smtClean="0">
                <a:solidFill>
                  <a:srgbClr val="000000"/>
                </a:solidFill>
              </a:rPr>
              <a:t> con </a:t>
            </a:r>
            <a:r>
              <a:rPr lang="en-US" sz="2400" dirty="0" err="1" smtClean="0">
                <a:solidFill>
                  <a:srgbClr val="000000"/>
                </a:solidFill>
              </a:rPr>
              <a:t>textos</a:t>
            </a:r>
            <a:r>
              <a:rPr lang="en-US" sz="2400" dirty="0" smtClean="0">
                <a:solidFill>
                  <a:srgbClr val="000000"/>
                </a:solidFill>
              </a:rPr>
              <a:t> les </a:t>
            </a:r>
            <a:r>
              <a:rPr lang="en-US" sz="2400" dirty="0" err="1" smtClean="0">
                <a:solidFill>
                  <a:srgbClr val="000000"/>
                </a:solidFill>
              </a:rPr>
              <a:t>permite</a:t>
            </a:r>
            <a:r>
              <a:rPr lang="en-US" sz="2400" dirty="0" smtClean="0">
                <a:solidFill>
                  <a:srgbClr val="000000"/>
                </a:solidFill>
              </a:rPr>
              <a:t> a los </a:t>
            </a:r>
            <a:r>
              <a:rPr lang="en-US" sz="2400" dirty="0" err="1" smtClean="0">
                <a:solidFill>
                  <a:srgbClr val="000000"/>
                </a:solidFill>
              </a:rPr>
              <a:t>alumnos</a:t>
            </a:r>
            <a:r>
              <a:rPr lang="en-US" sz="2400" dirty="0" smtClean="0">
                <a:solidFill>
                  <a:srgbClr val="000000"/>
                </a:solidFill>
              </a:rPr>
              <a:t> “</a:t>
            </a:r>
            <a:r>
              <a:rPr lang="en-US" sz="2400" dirty="0" err="1" smtClean="0">
                <a:solidFill>
                  <a:srgbClr val="000000"/>
                </a:solidFill>
              </a:rPr>
              <a:t>imaginarse</a:t>
            </a:r>
            <a:r>
              <a:rPr lang="en-US" sz="2400" dirty="0" smtClean="0">
                <a:solidFill>
                  <a:srgbClr val="000000"/>
                </a:solidFill>
              </a:rPr>
              <a:t> </a:t>
            </a:r>
            <a:r>
              <a:rPr lang="en-US" sz="2400" dirty="0" err="1" smtClean="0">
                <a:solidFill>
                  <a:srgbClr val="000000"/>
                </a:solidFill>
              </a:rPr>
              <a:t>mundos</a:t>
            </a:r>
            <a:r>
              <a:rPr lang="en-US" sz="2400" dirty="0" smtClean="0">
                <a:solidFill>
                  <a:srgbClr val="000000"/>
                </a:solidFill>
              </a:rPr>
              <a:t> </a:t>
            </a:r>
            <a:r>
              <a:rPr lang="en-US" sz="2400" dirty="0" err="1" smtClean="0">
                <a:solidFill>
                  <a:srgbClr val="000000"/>
                </a:solidFill>
              </a:rPr>
              <a:t>diferentes</a:t>
            </a:r>
            <a:r>
              <a:rPr lang="en-US" sz="2400" dirty="0" smtClean="0">
                <a:solidFill>
                  <a:srgbClr val="000000"/>
                </a:solidFill>
              </a:rPr>
              <a:t>” y </a:t>
            </a:r>
            <a:r>
              <a:rPr lang="en-US" sz="2400" dirty="0" err="1" smtClean="0">
                <a:solidFill>
                  <a:srgbClr val="000000"/>
                </a:solidFill>
              </a:rPr>
              <a:t>compartir</a:t>
            </a:r>
            <a:r>
              <a:rPr lang="en-US" sz="2400" dirty="0" smtClean="0">
                <a:solidFill>
                  <a:srgbClr val="000000"/>
                </a:solidFill>
              </a:rPr>
              <a:t> </a:t>
            </a:r>
            <a:r>
              <a:rPr lang="en-US" sz="2400" dirty="0" err="1" smtClean="0">
                <a:solidFill>
                  <a:srgbClr val="000000"/>
                </a:solidFill>
              </a:rPr>
              <a:t>sus</a:t>
            </a:r>
            <a:r>
              <a:rPr lang="en-US" sz="2400" dirty="0" smtClean="0">
                <a:solidFill>
                  <a:srgbClr val="000000"/>
                </a:solidFill>
              </a:rPr>
              <a:t> </a:t>
            </a:r>
            <a:r>
              <a:rPr lang="en-US" sz="2400" dirty="0" err="1" smtClean="0">
                <a:solidFill>
                  <a:srgbClr val="000000"/>
                </a:solidFill>
              </a:rPr>
              <a:t>razonamientos</a:t>
            </a:r>
            <a:r>
              <a:rPr lang="en-US" sz="2400" dirty="0" smtClean="0">
                <a:solidFill>
                  <a:srgbClr val="000000"/>
                </a:solidFill>
              </a:rPr>
              <a:t> </a:t>
            </a:r>
            <a:r>
              <a:rPr lang="en-US" sz="2400" dirty="0" err="1" smtClean="0">
                <a:solidFill>
                  <a:srgbClr val="000000"/>
                </a:solidFill>
              </a:rPr>
              <a:t>sobre</a:t>
            </a:r>
            <a:r>
              <a:rPr lang="en-US" sz="2400" dirty="0" smtClean="0">
                <a:solidFill>
                  <a:srgbClr val="000000"/>
                </a:solidFill>
              </a:rPr>
              <a:t> </a:t>
            </a:r>
            <a:r>
              <a:rPr lang="en-US" sz="2400" dirty="0" err="1" smtClean="0">
                <a:solidFill>
                  <a:srgbClr val="000000"/>
                </a:solidFill>
              </a:rPr>
              <a:t>ellos</a:t>
            </a:r>
            <a:r>
              <a:rPr lang="en-US" sz="2400" dirty="0" smtClean="0">
                <a:solidFill>
                  <a:srgbClr val="000000"/>
                </a:solidFill>
              </a:rPr>
              <a:t> (Langer, 2011).</a:t>
            </a:r>
          </a:p>
          <a:p>
            <a:r>
              <a:rPr lang="en-US" sz="2400" dirty="0" err="1" smtClean="0">
                <a:solidFill>
                  <a:srgbClr val="000000"/>
                </a:solidFill>
              </a:rPr>
              <a:t>Esta</a:t>
            </a:r>
            <a:r>
              <a:rPr lang="en-US" sz="2400" dirty="0" smtClean="0">
                <a:solidFill>
                  <a:srgbClr val="000000"/>
                </a:solidFill>
              </a:rPr>
              <a:t> forma de </a:t>
            </a:r>
            <a:r>
              <a:rPr lang="en-US" sz="2400" dirty="0" err="1" smtClean="0">
                <a:solidFill>
                  <a:srgbClr val="000000"/>
                </a:solidFill>
              </a:rPr>
              <a:t>aprendizaje</a:t>
            </a:r>
            <a:r>
              <a:rPr lang="en-US" sz="2400" dirty="0" smtClean="0">
                <a:solidFill>
                  <a:srgbClr val="000000"/>
                </a:solidFill>
              </a:rPr>
              <a:t> </a:t>
            </a:r>
            <a:r>
              <a:rPr lang="en-US" sz="2400" dirty="0" err="1" smtClean="0">
                <a:solidFill>
                  <a:srgbClr val="000000"/>
                </a:solidFill>
              </a:rPr>
              <a:t>dialógico</a:t>
            </a:r>
            <a:r>
              <a:rPr lang="en-US" sz="2400" dirty="0" smtClean="0">
                <a:solidFill>
                  <a:srgbClr val="000000"/>
                </a:solidFill>
              </a:rPr>
              <a:t> se </a:t>
            </a:r>
            <a:r>
              <a:rPr lang="en-US" sz="2400" dirty="0" err="1" smtClean="0">
                <a:solidFill>
                  <a:srgbClr val="000000"/>
                </a:solidFill>
              </a:rPr>
              <a:t>puede</a:t>
            </a:r>
            <a:r>
              <a:rPr lang="en-US" sz="2400" dirty="0" smtClean="0">
                <a:solidFill>
                  <a:srgbClr val="000000"/>
                </a:solidFill>
              </a:rPr>
              <a:t> </a:t>
            </a:r>
            <a:r>
              <a:rPr lang="en-US" sz="2400" dirty="0" err="1" smtClean="0">
                <a:solidFill>
                  <a:srgbClr val="000000"/>
                </a:solidFill>
              </a:rPr>
              <a:t>adaptar</a:t>
            </a:r>
            <a:r>
              <a:rPr lang="en-US" sz="2400" dirty="0" smtClean="0">
                <a:solidFill>
                  <a:srgbClr val="000000"/>
                </a:solidFill>
              </a:rPr>
              <a:t> a </a:t>
            </a:r>
            <a:r>
              <a:rPr lang="en-US" sz="2400" dirty="0" err="1" smtClean="0">
                <a:solidFill>
                  <a:srgbClr val="000000"/>
                </a:solidFill>
              </a:rPr>
              <a:t>diferentes</a:t>
            </a:r>
            <a:r>
              <a:rPr lang="en-US" sz="2400" dirty="0" smtClean="0">
                <a:solidFill>
                  <a:srgbClr val="000000"/>
                </a:solidFill>
              </a:rPr>
              <a:t> </a:t>
            </a:r>
            <a:r>
              <a:rPr lang="en-US" sz="2400" dirty="0" err="1" smtClean="0">
                <a:solidFill>
                  <a:srgbClr val="000000"/>
                </a:solidFill>
              </a:rPr>
              <a:t>capacidades</a:t>
            </a:r>
            <a:r>
              <a:rPr lang="en-US" sz="2400" dirty="0" smtClean="0">
                <a:solidFill>
                  <a:srgbClr val="000000"/>
                </a:solidFill>
              </a:rPr>
              <a:t> </a:t>
            </a:r>
            <a:r>
              <a:rPr lang="en-US" sz="2400" dirty="0" err="1" smtClean="0">
                <a:solidFill>
                  <a:srgbClr val="000000"/>
                </a:solidFill>
              </a:rPr>
              <a:t>lingüísticas</a:t>
            </a:r>
            <a:r>
              <a:rPr lang="en-US" sz="2400" dirty="0" smtClean="0">
                <a:solidFill>
                  <a:srgbClr val="000000"/>
                </a:solidFill>
              </a:rPr>
              <a:t> y </a:t>
            </a:r>
            <a:r>
              <a:rPr lang="en-US" sz="2400" dirty="0" err="1" smtClean="0">
                <a:solidFill>
                  <a:srgbClr val="000000"/>
                </a:solidFill>
              </a:rPr>
              <a:t>estilos</a:t>
            </a:r>
            <a:r>
              <a:rPr lang="en-US" sz="2400" dirty="0" smtClean="0">
                <a:solidFill>
                  <a:srgbClr val="000000"/>
                </a:solidFill>
              </a:rPr>
              <a:t> de </a:t>
            </a:r>
            <a:r>
              <a:rPr lang="en-US" sz="2400" dirty="0" err="1" smtClean="0">
                <a:solidFill>
                  <a:srgbClr val="000000"/>
                </a:solidFill>
              </a:rPr>
              <a:t>conversación</a:t>
            </a:r>
            <a:r>
              <a:rPr lang="en-US" sz="2400" dirty="0">
                <a:solidFill>
                  <a:srgbClr val="000000"/>
                </a:solidFill>
              </a:rPr>
              <a:t>?</a:t>
            </a:r>
            <a:endParaRPr lang="en-US" sz="2400" dirty="0" smtClean="0">
              <a:solidFill>
                <a:srgbClr val="000000"/>
              </a:solidFill>
            </a:endParaRPr>
          </a:p>
          <a:p>
            <a:r>
              <a:rPr lang="en-US" sz="2400" dirty="0" smtClean="0">
                <a:solidFill>
                  <a:srgbClr val="000000"/>
                </a:solidFill>
              </a:rPr>
              <a:t>De </a:t>
            </a:r>
            <a:r>
              <a:rPr lang="en-US" sz="2400" dirty="0" err="1" smtClean="0">
                <a:solidFill>
                  <a:srgbClr val="000000"/>
                </a:solidFill>
              </a:rPr>
              <a:t>qué</a:t>
            </a:r>
            <a:r>
              <a:rPr lang="en-US" sz="2400" dirty="0" smtClean="0">
                <a:solidFill>
                  <a:srgbClr val="000000"/>
                </a:solidFill>
              </a:rPr>
              <a:t> </a:t>
            </a:r>
            <a:r>
              <a:rPr lang="en-US" sz="2400" dirty="0" err="1" smtClean="0">
                <a:solidFill>
                  <a:srgbClr val="000000"/>
                </a:solidFill>
              </a:rPr>
              <a:t>formas</a:t>
            </a:r>
            <a:r>
              <a:rPr lang="en-US" sz="2400" dirty="0" smtClean="0">
                <a:solidFill>
                  <a:srgbClr val="000000"/>
                </a:solidFill>
              </a:rPr>
              <a:t> los </a:t>
            </a:r>
            <a:r>
              <a:rPr lang="en-US" sz="2400" dirty="0" err="1" smtClean="0">
                <a:solidFill>
                  <a:srgbClr val="000000"/>
                </a:solidFill>
              </a:rPr>
              <a:t>alumnos</a:t>
            </a:r>
            <a:r>
              <a:rPr lang="en-US" sz="2400" dirty="0" smtClean="0">
                <a:solidFill>
                  <a:srgbClr val="000000"/>
                </a:solidFill>
              </a:rPr>
              <a:t> </a:t>
            </a:r>
            <a:r>
              <a:rPr lang="en-US" sz="2400" dirty="0" err="1" smtClean="0">
                <a:solidFill>
                  <a:srgbClr val="000000"/>
                </a:solidFill>
              </a:rPr>
              <a:t>pueden</a:t>
            </a:r>
            <a:r>
              <a:rPr lang="en-US" sz="2400" dirty="0" smtClean="0">
                <a:solidFill>
                  <a:srgbClr val="000000"/>
                </a:solidFill>
              </a:rPr>
              <a:t> </a:t>
            </a:r>
            <a:r>
              <a:rPr lang="en-US" sz="2400" dirty="0" err="1" smtClean="0">
                <a:solidFill>
                  <a:srgbClr val="000000"/>
                </a:solidFill>
              </a:rPr>
              <a:t>ser</a:t>
            </a:r>
            <a:r>
              <a:rPr lang="en-US" sz="2400" dirty="0" smtClean="0">
                <a:solidFill>
                  <a:srgbClr val="000000"/>
                </a:solidFill>
              </a:rPr>
              <a:t> </a:t>
            </a:r>
            <a:r>
              <a:rPr lang="en-US" sz="2400" dirty="0" err="1" smtClean="0">
                <a:solidFill>
                  <a:srgbClr val="000000"/>
                </a:solidFill>
              </a:rPr>
              <a:t>socializados</a:t>
            </a:r>
            <a:r>
              <a:rPr lang="en-US" sz="2400" dirty="0" smtClean="0">
                <a:solidFill>
                  <a:srgbClr val="000000"/>
                </a:solidFill>
              </a:rPr>
              <a:t> </a:t>
            </a:r>
            <a:r>
              <a:rPr lang="en-US" sz="2400" dirty="0" err="1" smtClean="0">
                <a:solidFill>
                  <a:srgbClr val="000000"/>
                </a:solidFill>
              </a:rPr>
              <a:t>para</a:t>
            </a:r>
            <a:r>
              <a:rPr lang="en-US" sz="2400" dirty="0" smtClean="0">
                <a:solidFill>
                  <a:srgbClr val="000000"/>
                </a:solidFill>
              </a:rPr>
              <a:t> </a:t>
            </a:r>
            <a:r>
              <a:rPr lang="en-US" sz="2400" dirty="0" err="1" smtClean="0">
                <a:solidFill>
                  <a:srgbClr val="000000"/>
                </a:solidFill>
              </a:rPr>
              <a:t>practicar</a:t>
            </a:r>
            <a:r>
              <a:rPr lang="en-US" sz="2400" dirty="0" smtClean="0">
                <a:solidFill>
                  <a:srgbClr val="000000"/>
                </a:solidFill>
              </a:rPr>
              <a:t> el “</a:t>
            </a:r>
            <a:r>
              <a:rPr lang="en-US" sz="2400" dirty="0" err="1" smtClean="0">
                <a:solidFill>
                  <a:srgbClr val="000000"/>
                </a:solidFill>
              </a:rPr>
              <a:t>pensamiento</a:t>
            </a:r>
            <a:r>
              <a:rPr lang="en-US" sz="2400" dirty="0" smtClean="0">
                <a:solidFill>
                  <a:srgbClr val="000000"/>
                </a:solidFill>
              </a:rPr>
              <a:t> </a:t>
            </a:r>
            <a:r>
              <a:rPr lang="en-US" sz="2400" dirty="0" err="1" smtClean="0">
                <a:solidFill>
                  <a:srgbClr val="000000"/>
                </a:solidFill>
              </a:rPr>
              <a:t>crítico</a:t>
            </a:r>
            <a:r>
              <a:rPr lang="en-US" sz="2400" dirty="0" smtClean="0">
                <a:solidFill>
                  <a:srgbClr val="000000"/>
                </a:solidFill>
              </a:rPr>
              <a:t>”?</a:t>
            </a:r>
          </a:p>
          <a:p>
            <a:r>
              <a:rPr lang="en-US" sz="2400" dirty="0" err="1" smtClean="0">
                <a:solidFill>
                  <a:srgbClr val="000000"/>
                </a:solidFill>
              </a:rPr>
              <a:t>Cómo</a:t>
            </a:r>
            <a:r>
              <a:rPr lang="en-US" sz="2400" dirty="0" smtClean="0">
                <a:solidFill>
                  <a:srgbClr val="000000"/>
                </a:solidFill>
              </a:rPr>
              <a:t> los </a:t>
            </a:r>
            <a:r>
              <a:rPr lang="en-US" sz="2400" dirty="0" err="1" smtClean="0">
                <a:solidFill>
                  <a:srgbClr val="000000"/>
                </a:solidFill>
              </a:rPr>
              <a:t>alumnos</a:t>
            </a:r>
            <a:r>
              <a:rPr lang="en-US" sz="2400" dirty="0" smtClean="0">
                <a:solidFill>
                  <a:srgbClr val="000000"/>
                </a:solidFill>
              </a:rPr>
              <a:t> “</a:t>
            </a:r>
            <a:r>
              <a:rPr lang="en-US" sz="2400" dirty="0" err="1" smtClean="0">
                <a:solidFill>
                  <a:srgbClr val="000000"/>
                </a:solidFill>
              </a:rPr>
              <a:t>animan</a:t>
            </a:r>
            <a:r>
              <a:rPr lang="en-US" sz="2400" dirty="0" smtClean="0">
                <a:solidFill>
                  <a:srgbClr val="000000"/>
                </a:solidFill>
              </a:rPr>
              <a:t>” </a:t>
            </a:r>
            <a:r>
              <a:rPr lang="en-US" sz="2400" dirty="0" err="1" smtClean="0">
                <a:solidFill>
                  <a:srgbClr val="000000"/>
                </a:solidFill>
              </a:rPr>
              <a:t>sus</a:t>
            </a:r>
            <a:r>
              <a:rPr lang="en-US" sz="2400" dirty="0" smtClean="0">
                <a:solidFill>
                  <a:srgbClr val="000000"/>
                </a:solidFill>
              </a:rPr>
              <a:t> “</a:t>
            </a:r>
            <a:r>
              <a:rPr lang="en-US" sz="2400" dirty="0" err="1" smtClean="0">
                <a:solidFill>
                  <a:srgbClr val="000000"/>
                </a:solidFill>
              </a:rPr>
              <a:t>personajes</a:t>
            </a:r>
            <a:r>
              <a:rPr lang="en-US" sz="2400" dirty="0" smtClean="0">
                <a:solidFill>
                  <a:srgbClr val="000000"/>
                </a:solidFill>
              </a:rPr>
              <a:t>” </a:t>
            </a:r>
            <a:r>
              <a:rPr lang="en-US" sz="2400" dirty="0" err="1" smtClean="0">
                <a:solidFill>
                  <a:srgbClr val="000000"/>
                </a:solidFill>
              </a:rPr>
              <a:t>como</a:t>
            </a:r>
            <a:r>
              <a:rPr lang="en-US" sz="2400" dirty="0" smtClean="0">
                <a:solidFill>
                  <a:srgbClr val="000000"/>
                </a:solidFill>
              </a:rPr>
              <a:t> </a:t>
            </a:r>
            <a:r>
              <a:rPr lang="en-US" sz="2400" dirty="0" err="1" smtClean="0">
                <a:solidFill>
                  <a:srgbClr val="000000"/>
                </a:solidFill>
              </a:rPr>
              <a:t>alumnos</a:t>
            </a:r>
            <a:r>
              <a:rPr lang="en-US" sz="2400" dirty="0" smtClean="0">
                <a:solidFill>
                  <a:srgbClr val="000000"/>
                </a:solidFill>
              </a:rPr>
              <a:t> en </a:t>
            </a:r>
            <a:r>
              <a:rPr lang="en-US" sz="2400" dirty="0" err="1" smtClean="0">
                <a:solidFill>
                  <a:srgbClr val="000000"/>
                </a:solidFill>
              </a:rPr>
              <a:t>búsqueda</a:t>
            </a:r>
            <a:r>
              <a:rPr lang="en-US" sz="2400" dirty="0" smtClean="0">
                <a:solidFill>
                  <a:srgbClr val="000000"/>
                </a:solidFill>
              </a:rPr>
              <a:t> de </a:t>
            </a:r>
            <a:r>
              <a:rPr lang="en-US" sz="2400" dirty="0" err="1" smtClean="0">
                <a:solidFill>
                  <a:srgbClr val="000000"/>
                </a:solidFill>
              </a:rPr>
              <a:t>sus</a:t>
            </a:r>
            <a:r>
              <a:rPr lang="en-US" sz="2400" dirty="0" smtClean="0">
                <a:solidFill>
                  <a:srgbClr val="000000"/>
                </a:solidFill>
              </a:rPr>
              <a:t> </a:t>
            </a:r>
            <a:r>
              <a:rPr lang="en-US" sz="2400" dirty="0" err="1" smtClean="0">
                <a:solidFill>
                  <a:srgbClr val="000000"/>
                </a:solidFill>
              </a:rPr>
              <a:t>objetivos</a:t>
            </a:r>
            <a:r>
              <a:rPr lang="en-US" sz="2400" dirty="0" smtClean="0">
                <a:solidFill>
                  <a:srgbClr val="000000"/>
                </a:solidFill>
              </a:rPr>
              <a:t> de </a:t>
            </a:r>
            <a:r>
              <a:rPr lang="en-US" sz="2400" dirty="0" err="1" smtClean="0">
                <a:solidFill>
                  <a:srgbClr val="000000"/>
                </a:solidFill>
              </a:rPr>
              <a:t>aprendizaje</a:t>
            </a:r>
            <a:r>
              <a:rPr lang="en-US" sz="2400" dirty="0">
                <a:solidFill>
                  <a:srgbClr val="000000"/>
                </a:solidFill>
              </a:rPr>
              <a:t>?</a:t>
            </a:r>
            <a:endParaRPr lang="en-US" sz="2400" dirty="0" smtClean="0">
              <a:solidFill>
                <a:srgbClr val="000000"/>
              </a:solidFill>
            </a:endParaRPr>
          </a:p>
          <a:p>
            <a:pPr marL="0" indent="0">
              <a:buNone/>
            </a:pPr>
            <a:r>
              <a:rPr lang="en-US" dirty="0" smtClean="0">
                <a:solidFill>
                  <a:srgbClr val="000000"/>
                </a:solidFill>
              </a:rPr>
              <a:t> </a:t>
            </a:r>
            <a:endParaRPr lang="en-US" dirty="0">
              <a:solidFill>
                <a:srgbClr val="000000"/>
              </a:solidFill>
            </a:endParaRPr>
          </a:p>
        </p:txBody>
      </p:sp>
    </p:spTree>
    <p:extLst>
      <p:ext uri="{BB962C8B-B14F-4D97-AF65-F5344CB8AC3E}">
        <p14:creationId xmlns:p14="http://schemas.microsoft.com/office/powerpoint/2010/main" val="230097401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err="1" smtClean="0">
                <a:solidFill>
                  <a:srgbClr val="000000"/>
                </a:solidFill>
              </a:rPr>
              <a:t>Prácticas</a:t>
            </a:r>
            <a:r>
              <a:rPr lang="en-US" dirty="0" smtClean="0">
                <a:solidFill>
                  <a:srgbClr val="000000"/>
                </a:solidFill>
              </a:rPr>
              <a:t> claves </a:t>
            </a:r>
            <a:r>
              <a:rPr lang="en-US" dirty="0" err="1" smtClean="0">
                <a:solidFill>
                  <a:srgbClr val="000000"/>
                </a:solidFill>
              </a:rPr>
              <a:t>que</a:t>
            </a:r>
            <a:r>
              <a:rPr lang="en-US" dirty="0" smtClean="0">
                <a:solidFill>
                  <a:srgbClr val="000000"/>
                </a:solidFill>
              </a:rPr>
              <a:t> “</a:t>
            </a:r>
            <a:r>
              <a:rPr lang="en-US" dirty="0" err="1" smtClean="0">
                <a:solidFill>
                  <a:srgbClr val="000000"/>
                </a:solidFill>
              </a:rPr>
              <a:t>corresponden</a:t>
            </a:r>
            <a:r>
              <a:rPr lang="en-US" dirty="0" smtClean="0">
                <a:solidFill>
                  <a:srgbClr val="000000"/>
                </a:solidFill>
              </a:rPr>
              <a:t>” a los </a:t>
            </a:r>
            <a:r>
              <a:rPr lang="en-US" dirty="0" err="1" smtClean="0">
                <a:solidFill>
                  <a:srgbClr val="000000"/>
                </a:solidFill>
              </a:rPr>
              <a:t>estándares</a:t>
            </a:r>
            <a:r>
              <a:rPr lang="en-US" dirty="0" smtClean="0">
                <a:solidFill>
                  <a:srgbClr val="000000"/>
                </a:solidFill>
              </a:rPr>
              <a:t> </a:t>
            </a:r>
            <a:r>
              <a:rPr lang="en-US" dirty="0" err="1" smtClean="0">
                <a:solidFill>
                  <a:srgbClr val="000000"/>
                </a:solidFill>
              </a:rPr>
              <a:t>estatales</a:t>
            </a:r>
            <a:r>
              <a:rPr lang="en-US" dirty="0" smtClean="0">
                <a:solidFill>
                  <a:srgbClr val="000000"/>
                </a:solidFill>
              </a:rPr>
              <a:t> </a:t>
            </a:r>
            <a:r>
              <a:rPr lang="en-US" dirty="0" err="1" smtClean="0">
                <a:solidFill>
                  <a:srgbClr val="000000"/>
                </a:solidFill>
              </a:rPr>
              <a:t>comunes</a:t>
            </a:r>
            <a:r>
              <a:rPr lang="en-US" dirty="0" smtClean="0">
                <a:solidFill>
                  <a:srgbClr val="000000"/>
                </a:solidFill>
              </a:rPr>
              <a:t> (CCSS)</a:t>
            </a:r>
            <a:endParaRPr lang="en-US" dirty="0">
              <a:solidFill>
                <a:srgbClr val="000000"/>
              </a:solidFill>
            </a:endParaRPr>
          </a:p>
        </p:txBody>
      </p:sp>
      <p:sp>
        <p:nvSpPr>
          <p:cNvPr id="3" name="Content Placeholder 2"/>
          <p:cNvSpPr>
            <a:spLocks noGrp="1"/>
          </p:cNvSpPr>
          <p:nvPr>
            <p:ph sz="quarter" idx="1"/>
          </p:nvPr>
        </p:nvSpPr>
        <p:spPr>
          <a:xfrm>
            <a:off x="381000" y="1219200"/>
            <a:ext cx="8229600" cy="4937760"/>
          </a:xfrm>
        </p:spPr>
        <p:txBody>
          <a:bodyPr>
            <a:normAutofit fontScale="40000" lnSpcReduction="20000"/>
          </a:bodyPr>
          <a:lstStyle/>
          <a:p>
            <a:pPr marL="342900" lvl="1" indent="-342900"/>
            <a:r>
              <a:rPr lang="en-US" sz="5000" dirty="0" smtClean="0">
                <a:solidFill>
                  <a:srgbClr val="000000"/>
                </a:solidFill>
              </a:rPr>
              <a:t>Las </a:t>
            </a:r>
            <a:r>
              <a:rPr lang="en-US" sz="5000" dirty="0" err="1" smtClean="0">
                <a:solidFill>
                  <a:srgbClr val="000000"/>
                </a:solidFill>
              </a:rPr>
              <a:t>actividades</a:t>
            </a:r>
            <a:r>
              <a:rPr lang="en-US" sz="5000" dirty="0" smtClean="0">
                <a:solidFill>
                  <a:srgbClr val="000000"/>
                </a:solidFill>
              </a:rPr>
              <a:t> y </a:t>
            </a:r>
            <a:r>
              <a:rPr lang="en-US" sz="5000" dirty="0" err="1" smtClean="0">
                <a:solidFill>
                  <a:srgbClr val="000000"/>
                </a:solidFill>
              </a:rPr>
              <a:t>prácticas</a:t>
            </a:r>
            <a:r>
              <a:rPr lang="en-US" sz="5000" dirty="0" smtClean="0">
                <a:solidFill>
                  <a:srgbClr val="000000"/>
                </a:solidFill>
              </a:rPr>
              <a:t> </a:t>
            </a:r>
            <a:r>
              <a:rPr lang="en-US" sz="5000" dirty="0" err="1" smtClean="0">
                <a:solidFill>
                  <a:srgbClr val="000000"/>
                </a:solidFill>
              </a:rPr>
              <a:t>analíticas</a:t>
            </a:r>
            <a:r>
              <a:rPr lang="en-US" sz="5000" dirty="0" smtClean="0">
                <a:solidFill>
                  <a:srgbClr val="000000"/>
                </a:solidFill>
              </a:rPr>
              <a:t> en el video </a:t>
            </a:r>
            <a:r>
              <a:rPr lang="en-US" sz="5000" dirty="0" err="1" smtClean="0">
                <a:solidFill>
                  <a:srgbClr val="000000"/>
                </a:solidFill>
              </a:rPr>
              <a:t>corresponden</a:t>
            </a:r>
            <a:r>
              <a:rPr lang="en-US" sz="5000" dirty="0" smtClean="0">
                <a:solidFill>
                  <a:srgbClr val="000000"/>
                </a:solidFill>
              </a:rPr>
              <a:t> a </a:t>
            </a:r>
            <a:r>
              <a:rPr lang="en-US" sz="5000" dirty="0" err="1" smtClean="0">
                <a:solidFill>
                  <a:srgbClr val="000000"/>
                </a:solidFill>
              </a:rPr>
              <a:t>varios</a:t>
            </a:r>
            <a:r>
              <a:rPr lang="en-US" sz="5000" dirty="0" smtClean="0">
                <a:solidFill>
                  <a:srgbClr val="000000"/>
                </a:solidFill>
              </a:rPr>
              <a:t> de los </a:t>
            </a:r>
            <a:r>
              <a:rPr lang="en-US" sz="5000" dirty="0" err="1" smtClean="0">
                <a:solidFill>
                  <a:srgbClr val="000000"/>
                </a:solidFill>
              </a:rPr>
              <a:t>estándares</a:t>
            </a:r>
            <a:r>
              <a:rPr lang="en-US" sz="5000" dirty="0" smtClean="0">
                <a:solidFill>
                  <a:srgbClr val="000000"/>
                </a:solidFill>
              </a:rPr>
              <a:t> </a:t>
            </a:r>
            <a:r>
              <a:rPr lang="en-US" sz="5000" dirty="0" err="1" smtClean="0">
                <a:solidFill>
                  <a:srgbClr val="000000"/>
                </a:solidFill>
              </a:rPr>
              <a:t>estatales</a:t>
            </a:r>
            <a:r>
              <a:rPr lang="en-US" sz="5000" dirty="0" smtClean="0">
                <a:solidFill>
                  <a:srgbClr val="000000"/>
                </a:solidFill>
              </a:rPr>
              <a:t> </a:t>
            </a:r>
            <a:r>
              <a:rPr lang="en-US" sz="5000" dirty="0" err="1" smtClean="0">
                <a:solidFill>
                  <a:srgbClr val="000000"/>
                </a:solidFill>
              </a:rPr>
              <a:t>comunes</a:t>
            </a:r>
            <a:r>
              <a:rPr lang="en-US" sz="5000" dirty="0" smtClean="0">
                <a:solidFill>
                  <a:srgbClr val="000000"/>
                </a:solidFill>
              </a:rPr>
              <a:t>:</a:t>
            </a:r>
            <a:endParaRPr lang="en-US" sz="5000" dirty="0" smtClean="0"/>
          </a:p>
          <a:p>
            <a:pPr marL="0" lvl="1" indent="0">
              <a:buNone/>
            </a:pPr>
            <a:endParaRPr lang="en-US" sz="5000" dirty="0" smtClean="0"/>
          </a:p>
          <a:p>
            <a:pPr marL="0" lvl="1" indent="0">
              <a:buNone/>
            </a:pPr>
            <a:endParaRPr lang="en-US" sz="7200" dirty="0"/>
          </a:p>
          <a:p>
            <a:pPr marL="342900" lvl="1" indent="-342900"/>
            <a:endParaRPr lang="en-US" sz="7200" dirty="0" smtClean="0"/>
          </a:p>
          <a:p>
            <a:pPr marL="342900" lvl="1" indent="-342900"/>
            <a:endParaRPr lang="en-US" sz="7200" dirty="0"/>
          </a:p>
          <a:p>
            <a:pPr marL="0" lvl="1" indent="0">
              <a:buNone/>
            </a:pPr>
            <a:endParaRPr lang="en-US" sz="7200" dirty="0" smtClean="0"/>
          </a:p>
          <a:p>
            <a:pPr marL="342900" lvl="1" indent="-342900"/>
            <a:endParaRPr lang="en-US" sz="7200" dirty="0"/>
          </a:p>
          <a:p>
            <a:pPr marL="342900" lvl="1" indent="-342900"/>
            <a:endParaRPr lang="en-US" sz="7200" dirty="0"/>
          </a:p>
          <a:p>
            <a:pPr marL="857250" lvl="1" indent="-857250"/>
            <a:endParaRPr lang="en-US" sz="7200" dirty="0" smtClean="0"/>
          </a:p>
          <a:p>
            <a:pPr marL="342900" lvl="1" indent="-342900"/>
            <a:endParaRPr lang="en-US" sz="5500" dirty="0"/>
          </a:p>
          <a:p>
            <a:pPr marL="0" lvl="1" indent="0">
              <a:buNone/>
            </a:pPr>
            <a:r>
              <a:rPr lang="en-US" sz="5000" dirty="0" smtClean="0"/>
              <a:t> </a:t>
            </a:r>
          </a:p>
          <a:p>
            <a:pPr marL="342900" lvl="1" indent="-342900"/>
            <a:endParaRPr lang="en-US" sz="2400" dirty="0" smtClean="0"/>
          </a:p>
          <a:p>
            <a:pPr marL="0" lvl="1" indent="0">
              <a:buNone/>
            </a:pPr>
            <a:endParaRPr lang="en-US" sz="2400" dirty="0" smtClean="0"/>
          </a:p>
          <a:p>
            <a:pPr marL="731520" lvl="3"/>
            <a:endParaRPr lang="en-US" sz="1900" b="1" dirty="0" smtClean="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262707471"/>
              </p:ext>
            </p:extLst>
          </p:nvPr>
        </p:nvGraphicFramePr>
        <p:xfrm>
          <a:off x="685800" y="1828800"/>
          <a:ext cx="8229600" cy="2108200"/>
        </p:xfrm>
        <a:graphic>
          <a:graphicData uri="http://schemas.openxmlformats.org/drawingml/2006/table">
            <a:tbl>
              <a:tblPr firstRow="1" bandRow="1">
                <a:tableStyleId>{1FECB4D8-DB02-4DC6-A0A2-4F2EBAE1DC90}</a:tableStyleId>
              </a:tblPr>
              <a:tblGrid>
                <a:gridCol w="8229600"/>
              </a:tblGrid>
              <a:tr h="370840">
                <a:tc>
                  <a:txBody>
                    <a:bodyPr/>
                    <a:lstStyle/>
                    <a:p>
                      <a:r>
                        <a:rPr lang="en-US" dirty="0" err="1" smtClean="0"/>
                        <a:t>Lectura</a:t>
                      </a:r>
                      <a:r>
                        <a:rPr lang="en-US" dirty="0" smtClean="0"/>
                        <a:t>:</a:t>
                      </a:r>
                      <a:r>
                        <a:rPr lang="en-US" baseline="0" dirty="0" smtClean="0"/>
                        <a:t> </a:t>
                      </a:r>
                      <a:r>
                        <a:rPr lang="en-US" baseline="0" dirty="0" err="1" smtClean="0"/>
                        <a:t>Textos</a:t>
                      </a:r>
                      <a:r>
                        <a:rPr lang="en-US" baseline="0" dirty="0" smtClean="0"/>
                        <a:t> </a:t>
                      </a:r>
                      <a:r>
                        <a:rPr lang="en-US" baseline="0" dirty="0" err="1" smtClean="0"/>
                        <a:t>Informativos</a:t>
                      </a:r>
                      <a:endParaRPr lang="en-US" dirty="0"/>
                    </a:p>
                  </a:txBody>
                  <a:tcPr/>
                </a:tc>
              </a:tr>
              <a:tr h="370840">
                <a:tc>
                  <a:txBody>
                    <a:bodyPr/>
                    <a:lstStyle/>
                    <a:p>
                      <a:r>
                        <a:rPr lang="en-US" sz="1600" dirty="0" smtClean="0"/>
                        <a:t>ELA-Literacy.RI.4.1 </a:t>
                      </a:r>
                      <a:r>
                        <a:rPr lang="en-US" sz="1600" dirty="0" err="1" smtClean="0"/>
                        <a:t>Referirse</a:t>
                      </a:r>
                      <a:r>
                        <a:rPr lang="en-US" sz="1600" dirty="0" smtClean="0"/>
                        <a:t> a </a:t>
                      </a:r>
                      <a:r>
                        <a:rPr lang="en-US" sz="1600" dirty="0" err="1" smtClean="0"/>
                        <a:t>detalles</a:t>
                      </a:r>
                      <a:r>
                        <a:rPr lang="en-US" sz="1600" dirty="0" smtClean="0"/>
                        <a:t> y </a:t>
                      </a:r>
                      <a:r>
                        <a:rPr lang="en-US" sz="1600" dirty="0" err="1" smtClean="0"/>
                        <a:t>ejemplos</a:t>
                      </a:r>
                      <a:r>
                        <a:rPr lang="en-US" sz="1600" dirty="0" smtClean="0"/>
                        <a:t> en un </a:t>
                      </a:r>
                      <a:r>
                        <a:rPr lang="en-US" sz="1600" dirty="0" err="1" smtClean="0"/>
                        <a:t>texto</a:t>
                      </a:r>
                      <a:r>
                        <a:rPr lang="en-US" sz="1600" dirty="0" smtClean="0"/>
                        <a:t> </a:t>
                      </a:r>
                      <a:r>
                        <a:rPr lang="en-US" sz="1600" dirty="0" err="1" smtClean="0"/>
                        <a:t>para</a:t>
                      </a:r>
                      <a:r>
                        <a:rPr lang="en-US" sz="1600" baseline="0" dirty="0" smtClean="0"/>
                        <a:t> </a:t>
                      </a:r>
                      <a:r>
                        <a:rPr lang="en-US" sz="1600" baseline="0" dirty="0" err="1" smtClean="0"/>
                        <a:t>explicar</a:t>
                      </a:r>
                      <a:r>
                        <a:rPr lang="en-US" sz="1600" baseline="0" dirty="0" smtClean="0"/>
                        <a:t> lo </a:t>
                      </a:r>
                      <a:r>
                        <a:rPr lang="en-US" sz="1600" baseline="0" dirty="0" err="1" smtClean="0"/>
                        <a:t>que</a:t>
                      </a:r>
                      <a:r>
                        <a:rPr lang="en-US" sz="1600" baseline="0" dirty="0" smtClean="0"/>
                        <a:t> el </a:t>
                      </a:r>
                      <a:r>
                        <a:rPr lang="en-US" sz="1600" baseline="0" dirty="0" err="1" smtClean="0"/>
                        <a:t>texto</a:t>
                      </a:r>
                      <a:r>
                        <a:rPr lang="en-US" sz="1600" baseline="0" dirty="0" smtClean="0"/>
                        <a:t> dice </a:t>
                      </a:r>
                      <a:r>
                        <a:rPr lang="en-US" sz="1600" baseline="0" dirty="0" err="1" smtClean="0"/>
                        <a:t>explicitamente</a:t>
                      </a:r>
                      <a:r>
                        <a:rPr lang="en-US" sz="1600" baseline="0" dirty="0" smtClean="0"/>
                        <a:t> y </a:t>
                      </a:r>
                      <a:r>
                        <a:rPr lang="en-US" sz="1600" baseline="0" dirty="0" err="1" smtClean="0"/>
                        <a:t>hacer</a:t>
                      </a:r>
                      <a:r>
                        <a:rPr lang="en-US" sz="1600" baseline="0" dirty="0" smtClean="0"/>
                        <a:t> </a:t>
                      </a:r>
                      <a:r>
                        <a:rPr lang="en-US" sz="1600" baseline="0" dirty="0" err="1" smtClean="0"/>
                        <a:t>inferencias</a:t>
                      </a:r>
                      <a:r>
                        <a:rPr lang="en-US" sz="1600" baseline="0" dirty="0" smtClean="0"/>
                        <a:t> </a:t>
                      </a:r>
                      <a:r>
                        <a:rPr lang="en-US" sz="1600" baseline="0" dirty="0" err="1" smtClean="0"/>
                        <a:t>sobre</a:t>
                      </a:r>
                      <a:r>
                        <a:rPr lang="en-US" sz="1600" baseline="0" dirty="0" smtClean="0"/>
                        <a:t> el </a:t>
                      </a:r>
                      <a:r>
                        <a:rPr lang="en-US" sz="1600" baseline="0" dirty="0" err="1" smtClean="0"/>
                        <a:t>texto</a:t>
                      </a:r>
                      <a:r>
                        <a:rPr lang="en-US" sz="1600" baseline="0" dirty="0" smtClean="0"/>
                        <a:t>.</a:t>
                      </a:r>
                      <a:endParaRPr lang="en-US" sz="1600" dirty="0"/>
                    </a:p>
                  </a:txBody>
                  <a:tcPr/>
                </a:tc>
              </a:tr>
              <a:tr h="370840">
                <a:tc>
                  <a:txBody>
                    <a:bodyPr/>
                    <a:lstStyle/>
                    <a:p>
                      <a:r>
                        <a:rPr lang="en-US" sz="1600" dirty="0" smtClean="0"/>
                        <a:t>ELA-Literacy.RI.4.2 </a:t>
                      </a:r>
                      <a:r>
                        <a:rPr lang="en-US" sz="1600" dirty="0" err="1" smtClean="0"/>
                        <a:t>Definir</a:t>
                      </a:r>
                      <a:r>
                        <a:rPr lang="en-US" sz="1600" baseline="0" dirty="0" smtClean="0"/>
                        <a:t> la idea principal de un </a:t>
                      </a:r>
                      <a:r>
                        <a:rPr lang="en-US" sz="1600" baseline="0" dirty="0" err="1" smtClean="0"/>
                        <a:t>texto</a:t>
                      </a:r>
                      <a:r>
                        <a:rPr lang="en-US" sz="1600" baseline="0" dirty="0" smtClean="0"/>
                        <a:t> y </a:t>
                      </a:r>
                      <a:r>
                        <a:rPr lang="en-US" sz="1600" baseline="0" dirty="0" err="1" smtClean="0"/>
                        <a:t>explicar</a:t>
                      </a:r>
                      <a:r>
                        <a:rPr lang="en-US" sz="1600" baseline="0" dirty="0" smtClean="0"/>
                        <a:t> </a:t>
                      </a:r>
                      <a:r>
                        <a:rPr lang="en-US" sz="1600" baseline="0" dirty="0" err="1" smtClean="0"/>
                        <a:t>como</a:t>
                      </a:r>
                      <a:r>
                        <a:rPr lang="en-US" sz="1600" baseline="0" dirty="0" smtClean="0"/>
                        <a:t> </a:t>
                      </a:r>
                      <a:r>
                        <a:rPr lang="en-US" sz="1600" baseline="0" dirty="0" err="1" smtClean="0"/>
                        <a:t>detalles</a:t>
                      </a:r>
                      <a:r>
                        <a:rPr lang="en-US" sz="1600" baseline="0" dirty="0" smtClean="0"/>
                        <a:t> claves del </a:t>
                      </a:r>
                      <a:r>
                        <a:rPr lang="en-US" sz="1600" baseline="0" dirty="0" err="1" smtClean="0"/>
                        <a:t>texto</a:t>
                      </a:r>
                      <a:r>
                        <a:rPr lang="en-US" sz="1600" baseline="0" dirty="0" smtClean="0"/>
                        <a:t> la </a:t>
                      </a:r>
                      <a:r>
                        <a:rPr lang="en-US" sz="1600" baseline="0" dirty="0" err="1" smtClean="0"/>
                        <a:t>apoyan</a:t>
                      </a:r>
                      <a:r>
                        <a:rPr lang="en-US" sz="1600" baseline="0" dirty="0" smtClean="0"/>
                        <a:t>; </a:t>
                      </a:r>
                      <a:r>
                        <a:rPr lang="en-US" sz="1600" baseline="0" dirty="0" err="1" smtClean="0"/>
                        <a:t>resumir</a:t>
                      </a:r>
                      <a:r>
                        <a:rPr lang="en-US" sz="1600" baseline="0" dirty="0" smtClean="0"/>
                        <a:t> el </a:t>
                      </a:r>
                      <a:r>
                        <a:rPr lang="en-US" sz="1600" baseline="0" dirty="0" err="1" smtClean="0"/>
                        <a:t>texto</a:t>
                      </a:r>
                      <a:r>
                        <a:rPr lang="en-US" sz="1600" baseline="0" dirty="0" smtClean="0"/>
                        <a:t>.</a:t>
                      </a:r>
                      <a:endParaRPr lang="en-US" sz="16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ELA-Literacy.RI.4.8</a:t>
                      </a:r>
                      <a:r>
                        <a:rPr lang="en-US" sz="1600" baseline="0" dirty="0" smtClean="0"/>
                        <a:t> </a:t>
                      </a:r>
                      <a:r>
                        <a:rPr lang="en-US" sz="1600" dirty="0" err="1" smtClean="0"/>
                        <a:t>Explicar</a:t>
                      </a:r>
                      <a:r>
                        <a:rPr lang="en-US" sz="1600" baseline="0" dirty="0" smtClean="0"/>
                        <a:t> </a:t>
                      </a:r>
                      <a:r>
                        <a:rPr lang="en-US" sz="1600" baseline="0" dirty="0" err="1" smtClean="0"/>
                        <a:t>como</a:t>
                      </a:r>
                      <a:r>
                        <a:rPr lang="en-US" sz="1600" baseline="0" dirty="0" smtClean="0"/>
                        <a:t> un </a:t>
                      </a:r>
                      <a:r>
                        <a:rPr lang="en-US" sz="1600" baseline="0" dirty="0" err="1" smtClean="0"/>
                        <a:t>autor</a:t>
                      </a:r>
                      <a:r>
                        <a:rPr lang="en-US" sz="1600" baseline="0" dirty="0" smtClean="0"/>
                        <a:t> </a:t>
                      </a:r>
                      <a:r>
                        <a:rPr lang="en-US" sz="1600" baseline="0" dirty="0" err="1" smtClean="0"/>
                        <a:t>utiliza</a:t>
                      </a:r>
                      <a:r>
                        <a:rPr lang="en-US" sz="1600" baseline="0" dirty="0" smtClean="0"/>
                        <a:t> </a:t>
                      </a:r>
                      <a:r>
                        <a:rPr lang="en-US" sz="1600" baseline="0" dirty="0" err="1" smtClean="0"/>
                        <a:t>argumentos</a:t>
                      </a:r>
                      <a:r>
                        <a:rPr lang="en-US" sz="1600" baseline="0" dirty="0" smtClean="0"/>
                        <a:t> y </a:t>
                      </a:r>
                      <a:r>
                        <a:rPr lang="en-US" sz="1600" baseline="0" dirty="0" err="1" smtClean="0"/>
                        <a:t>evidencia</a:t>
                      </a:r>
                      <a:r>
                        <a:rPr lang="en-US" sz="1600" baseline="0" dirty="0" smtClean="0"/>
                        <a:t> </a:t>
                      </a:r>
                      <a:r>
                        <a:rPr lang="en-US" sz="1600" baseline="0" dirty="0" err="1" smtClean="0"/>
                        <a:t>para</a:t>
                      </a:r>
                      <a:r>
                        <a:rPr lang="en-US" sz="1600" baseline="0" dirty="0" smtClean="0"/>
                        <a:t> </a:t>
                      </a:r>
                      <a:r>
                        <a:rPr lang="en-US" sz="1600" baseline="0" dirty="0" err="1" smtClean="0"/>
                        <a:t>apoyar</a:t>
                      </a:r>
                      <a:r>
                        <a:rPr lang="en-US" sz="1600" baseline="0" dirty="0" smtClean="0"/>
                        <a:t> a </a:t>
                      </a:r>
                      <a:r>
                        <a:rPr lang="en-US" sz="1600" baseline="0" dirty="0" err="1" smtClean="0"/>
                        <a:t>puntos</a:t>
                      </a:r>
                      <a:r>
                        <a:rPr lang="en-US" sz="1600" baseline="0" dirty="0" smtClean="0"/>
                        <a:t> </a:t>
                      </a:r>
                      <a:r>
                        <a:rPr lang="en-US" sz="1600" baseline="0" dirty="0" err="1" smtClean="0"/>
                        <a:t>específicos</a:t>
                      </a:r>
                      <a:r>
                        <a:rPr lang="en-US" sz="1600" baseline="0" dirty="0" smtClean="0"/>
                        <a:t> en un </a:t>
                      </a:r>
                      <a:r>
                        <a:rPr lang="en-US" sz="1600" baseline="0" dirty="0" err="1" smtClean="0"/>
                        <a:t>texto</a:t>
                      </a:r>
                      <a:r>
                        <a:rPr lang="en-US" sz="1600" baseline="0" dirty="0" smtClean="0"/>
                        <a:t>.</a:t>
                      </a:r>
                      <a:endParaRPr lang="en-US" sz="1600" dirty="0" smtClean="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398371001"/>
              </p:ext>
            </p:extLst>
          </p:nvPr>
        </p:nvGraphicFramePr>
        <p:xfrm>
          <a:off x="685800" y="4190999"/>
          <a:ext cx="8229600" cy="1596445"/>
        </p:xfrm>
        <a:graphic>
          <a:graphicData uri="http://schemas.openxmlformats.org/drawingml/2006/table">
            <a:tbl>
              <a:tblPr firstRow="1" bandRow="1">
                <a:tableStyleId>{1E171933-4619-4E11-9A3F-F7608DF75F80}</a:tableStyleId>
              </a:tblPr>
              <a:tblGrid>
                <a:gridCol w="8229600"/>
              </a:tblGrid>
              <a:tr h="213360">
                <a:tc>
                  <a:txBody>
                    <a:bodyPr/>
                    <a:lstStyle/>
                    <a:p>
                      <a:r>
                        <a:rPr lang="en-US" dirty="0" err="1" smtClean="0"/>
                        <a:t>Escritura</a:t>
                      </a:r>
                      <a:endParaRPr lang="en-US" dirty="0"/>
                    </a:p>
                  </a:txBody>
                  <a:tcPr/>
                </a:tc>
              </a:tr>
              <a:tr h="779228">
                <a:tc>
                  <a:txBody>
                    <a:bodyPr/>
                    <a:lstStyle/>
                    <a:p>
                      <a:r>
                        <a:rPr lang="en-US" sz="1600" dirty="0" smtClean="0"/>
                        <a:t>ELA-Literacy.W.4.1 </a:t>
                      </a:r>
                      <a:r>
                        <a:rPr lang="en-US" sz="1600" dirty="0" err="1" smtClean="0"/>
                        <a:t>Escribir</a:t>
                      </a:r>
                      <a:r>
                        <a:rPr lang="en-US" sz="1600" baseline="0" dirty="0" smtClean="0"/>
                        <a:t> </a:t>
                      </a:r>
                      <a:r>
                        <a:rPr lang="en-US" sz="1600" baseline="0" dirty="0" err="1" smtClean="0"/>
                        <a:t>ensayos</a:t>
                      </a:r>
                      <a:r>
                        <a:rPr lang="en-US" sz="1600" baseline="0" dirty="0" smtClean="0"/>
                        <a:t> de </a:t>
                      </a:r>
                      <a:r>
                        <a:rPr lang="en-US" sz="1600" baseline="0" dirty="0" err="1" smtClean="0"/>
                        <a:t>opinión</a:t>
                      </a:r>
                      <a:r>
                        <a:rPr lang="en-US" sz="1600" baseline="0" dirty="0" smtClean="0"/>
                        <a:t> </a:t>
                      </a:r>
                      <a:r>
                        <a:rPr lang="en-US" sz="1600" baseline="0" dirty="0" err="1" smtClean="0"/>
                        <a:t>sobre</a:t>
                      </a:r>
                      <a:r>
                        <a:rPr lang="en-US" sz="1600" baseline="0" dirty="0" smtClean="0"/>
                        <a:t> </a:t>
                      </a:r>
                      <a:r>
                        <a:rPr lang="en-US" sz="1600" baseline="0" dirty="0" err="1" smtClean="0"/>
                        <a:t>temas</a:t>
                      </a:r>
                      <a:r>
                        <a:rPr lang="en-US" sz="1600" baseline="0" dirty="0" smtClean="0"/>
                        <a:t> o </a:t>
                      </a:r>
                      <a:r>
                        <a:rPr lang="en-US" sz="1600" baseline="0" dirty="0" err="1" smtClean="0"/>
                        <a:t>textos</a:t>
                      </a:r>
                      <a:r>
                        <a:rPr lang="en-US" sz="1600" baseline="0" dirty="0" smtClean="0"/>
                        <a:t>, </a:t>
                      </a:r>
                      <a:r>
                        <a:rPr lang="en-US" sz="1600" baseline="0" dirty="0" err="1" smtClean="0"/>
                        <a:t>apoyando</a:t>
                      </a:r>
                      <a:r>
                        <a:rPr lang="en-US" sz="1600" baseline="0" dirty="0" smtClean="0"/>
                        <a:t> un </a:t>
                      </a:r>
                      <a:r>
                        <a:rPr lang="en-US" sz="1600" baseline="0" dirty="0" err="1" smtClean="0"/>
                        <a:t>punto</a:t>
                      </a:r>
                      <a:r>
                        <a:rPr lang="en-US" sz="1600" baseline="0" dirty="0" smtClean="0"/>
                        <a:t> de vista con </a:t>
                      </a:r>
                      <a:r>
                        <a:rPr lang="en-US" sz="1600" baseline="0" dirty="0" err="1" smtClean="0"/>
                        <a:t>argumentos</a:t>
                      </a:r>
                      <a:r>
                        <a:rPr lang="en-US" sz="1600" baseline="0" dirty="0" smtClean="0"/>
                        <a:t> e </a:t>
                      </a:r>
                      <a:r>
                        <a:rPr lang="en-US" sz="1600" baseline="0" dirty="0" err="1" smtClean="0"/>
                        <a:t>información</a:t>
                      </a:r>
                      <a:endParaRPr lang="en-US" sz="1600" dirty="0"/>
                    </a:p>
                  </a:txBody>
                  <a:tcPr/>
                </a:tc>
              </a:tr>
              <a:tr h="451457">
                <a:tc>
                  <a:txBody>
                    <a:bodyPr/>
                    <a:lstStyle/>
                    <a:p>
                      <a:r>
                        <a:rPr lang="en-US" sz="1600" dirty="0" smtClean="0"/>
                        <a:t>ELA-Literacy.W.4.1b Dar</a:t>
                      </a:r>
                      <a:r>
                        <a:rPr lang="en-US" sz="1600" baseline="0" dirty="0" smtClean="0"/>
                        <a:t> </a:t>
                      </a:r>
                      <a:r>
                        <a:rPr lang="en-US" sz="1600" baseline="0" dirty="0" err="1" smtClean="0"/>
                        <a:t>razones</a:t>
                      </a:r>
                      <a:r>
                        <a:rPr lang="en-US" sz="1600" baseline="0" dirty="0" smtClean="0"/>
                        <a:t> </a:t>
                      </a:r>
                      <a:r>
                        <a:rPr lang="en-US" sz="1600" baseline="0" dirty="0" err="1" smtClean="0"/>
                        <a:t>basadas</a:t>
                      </a:r>
                      <a:r>
                        <a:rPr lang="en-US" sz="1600" baseline="0" dirty="0" smtClean="0"/>
                        <a:t> en </a:t>
                      </a:r>
                      <a:r>
                        <a:rPr lang="en-US" sz="1600" baseline="0" dirty="0" err="1" smtClean="0"/>
                        <a:t>datos</a:t>
                      </a:r>
                      <a:r>
                        <a:rPr lang="en-US" sz="1600" baseline="0" dirty="0" smtClean="0"/>
                        <a:t> y </a:t>
                      </a:r>
                      <a:r>
                        <a:rPr lang="en-US" sz="1600" baseline="0" dirty="0" err="1" smtClean="0"/>
                        <a:t>detalles</a:t>
                      </a:r>
                      <a:r>
                        <a:rPr lang="en-US" sz="1600" baseline="0" dirty="0" smtClean="0"/>
                        <a:t>. </a:t>
                      </a:r>
                      <a:endParaRPr lang="en-US" sz="1600" dirty="0"/>
                    </a:p>
                  </a:txBody>
                  <a:tcPr/>
                </a:tc>
              </a:tr>
            </a:tbl>
          </a:graphicData>
        </a:graphic>
      </p:graphicFrame>
    </p:spTree>
    <p:extLst>
      <p:ext uri="{BB962C8B-B14F-4D97-AF65-F5344CB8AC3E}">
        <p14:creationId xmlns:p14="http://schemas.microsoft.com/office/powerpoint/2010/main" val="218949809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solidFill>
                  <a:srgbClr val="000000"/>
                </a:solidFill>
              </a:rPr>
              <a:t>Prácticas</a:t>
            </a:r>
            <a:r>
              <a:rPr lang="en-US" dirty="0" smtClean="0">
                <a:solidFill>
                  <a:srgbClr val="000000"/>
                </a:solidFill>
              </a:rPr>
              <a:t> claves cont.</a:t>
            </a:r>
            <a:endParaRPr lang="en-US" dirty="0">
              <a:solidFill>
                <a:srgbClr val="000000"/>
              </a:solidFill>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690147897"/>
              </p:ext>
            </p:extLst>
          </p:nvPr>
        </p:nvGraphicFramePr>
        <p:xfrm>
          <a:off x="457200" y="1219200"/>
          <a:ext cx="8229600" cy="2143760"/>
        </p:xfrm>
        <a:graphic>
          <a:graphicData uri="http://schemas.openxmlformats.org/drawingml/2006/table">
            <a:tbl>
              <a:tblPr firstRow="1" bandRow="1">
                <a:tableStyleId>{9DCAF9ED-07DC-4A11-8D7F-57B35C25682E}</a:tableStyleId>
              </a:tblPr>
              <a:tblGrid>
                <a:gridCol w="8229600"/>
              </a:tblGrid>
              <a:tr h="370840">
                <a:tc>
                  <a:txBody>
                    <a:bodyPr/>
                    <a:lstStyle/>
                    <a:p>
                      <a:r>
                        <a:rPr lang="en-US" dirty="0" err="1" smtClean="0"/>
                        <a:t>Hablar</a:t>
                      </a:r>
                      <a:r>
                        <a:rPr lang="en-US" baseline="0" dirty="0" smtClean="0"/>
                        <a:t> y </a:t>
                      </a:r>
                      <a:r>
                        <a:rPr lang="en-US" baseline="0" dirty="0" err="1" smtClean="0"/>
                        <a:t>Escuchar</a:t>
                      </a:r>
                      <a:endParaRPr lang="en-US" dirty="0"/>
                    </a:p>
                  </a:txBody>
                  <a:tcPr/>
                </a:tc>
              </a:tr>
              <a:tr h="370840">
                <a:tc>
                  <a:txBody>
                    <a:bodyPr/>
                    <a:lstStyle/>
                    <a:p>
                      <a:r>
                        <a:rPr lang="en-US" sz="1600" dirty="0" smtClean="0"/>
                        <a:t>ELA-Literacy.SL.4.1b </a:t>
                      </a:r>
                      <a:r>
                        <a:rPr lang="en-US" sz="1600" dirty="0" err="1" smtClean="0"/>
                        <a:t>Seguir</a:t>
                      </a:r>
                      <a:r>
                        <a:rPr lang="en-US" sz="1600" dirty="0" smtClean="0"/>
                        <a:t> </a:t>
                      </a:r>
                      <a:r>
                        <a:rPr lang="en-US" sz="1600" dirty="0" err="1" smtClean="0"/>
                        <a:t>reglas</a:t>
                      </a:r>
                      <a:r>
                        <a:rPr lang="en-US" sz="1600" dirty="0" smtClean="0"/>
                        <a:t> </a:t>
                      </a:r>
                      <a:r>
                        <a:rPr lang="en-US" sz="1600" dirty="0" err="1" smtClean="0"/>
                        <a:t>acordadas</a:t>
                      </a:r>
                      <a:r>
                        <a:rPr lang="en-US" sz="1600" baseline="0" dirty="0" smtClean="0"/>
                        <a:t> </a:t>
                      </a:r>
                      <a:r>
                        <a:rPr lang="en-US" sz="1600" baseline="0" dirty="0" err="1" smtClean="0"/>
                        <a:t>para</a:t>
                      </a:r>
                      <a:r>
                        <a:rPr lang="en-US" sz="1600" baseline="0" dirty="0" smtClean="0"/>
                        <a:t> la </a:t>
                      </a:r>
                      <a:r>
                        <a:rPr lang="en-US" sz="1600" baseline="0" dirty="0" err="1" smtClean="0"/>
                        <a:t>discusión</a:t>
                      </a:r>
                      <a:r>
                        <a:rPr lang="en-US" sz="1600" baseline="0" dirty="0" smtClean="0"/>
                        <a:t> y </a:t>
                      </a:r>
                      <a:r>
                        <a:rPr lang="en-US" sz="1600" baseline="0" dirty="0" err="1" smtClean="0"/>
                        <a:t>cumplir</a:t>
                      </a:r>
                      <a:r>
                        <a:rPr lang="en-US" sz="1600" baseline="0" dirty="0" smtClean="0"/>
                        <a:t> con roles </a:t>
                      </a:r>
                      <a:r>
                        <a:rPr lang="en-US" sz="1600" baseline="0" dirty="0" err="1" smtClean="0"/>
                        <a:t>asignados</a:t>
                      </a:r>
                      <a:r>
                        <a:rPr lang="en-US" sz="1600" baseline="0" dirty="0" smtClean="0"/>
                        <a:t>.</a:t>
                      </a:r>
                      <a:endParaRPr lang="en-US" sz="16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ELA-Literacy.SL.4.1c </a:t>
                      </a:r>
                      <a:r>
                        <a:rPr lang="en-US" sz="1600" dirty="0" err="1" smtClean="0"/>
                        <a:t>Hacer</a:t>
                      </a:r>
                      <a:r>
                        <a:rPr lang="en-US" sz="1600" dirty="0" smtClean="0"/>
                        <a:t> y responder a </a:t>
                      </a:r>
                      <a:r>
                        <a:rPr lang="en-US" sz="1600" dirty="0" err="1" smtClean="0"/>
                        <a:t>preguntas</a:t>
                      </a:r>
                      <a:r>
                        <a:rPr lang="en-US" sz="1600" dirty="0" smtClean="0"/>
                        <a:t> </a:t>
                      </a:r>
                      <a:r>
                        <a:rPr lang="en-US" sz="1600" dirty="0" err="1" smtClean="0"/>
                        <a:t>específicas</a:t>
                      </a:r>
                      <a:r>
                        <a:rPr lang="en-US" sz="1600" dirty="0" smtClean="0"/>
                        <a:t> </a:t>
                      </a:r>
                      <a:r>
                        <a:rPr lang="en-US" sz="1600" dirty="0" err="1" smtClean="0"/>
                        <a:t>para</a:t>
                      </a:r>
                      <a:r>
                        <a:rPr lang="en-US" sz="1600" dirty="0" smtClean="0"/>
                        <a:t> </a:t>
                      </a:r>
                      <a:r>
                        <a:rPr lang="en-US" sz="1600" dirty="0" err="1" smtClean="0"/>
                        <a:t>aclarar</a:t>
                      </a:r>
                      <a:r>
                        <a:rPr lang="en-US" sz="1600" dirty="0" smtClean="0"/>
                        <a:t> o</a:t>
                      </a:r>
                      <a:r>
                        <a:rPr lang="en-US" sz="1600" baseline="0" dirty="0" smtClean="0"/>
                        <a:t> </a:t>
                      </a:r>
                      <a:r>
                        <a:rPr lang="en-US" sz="1600" baseline="0" dirty="0" err="1" smtClean="0"/>
                        <a:t>retomar</a:t>
                      </a:r>
                      <a:r>
                        <a:rPr lang="en-US" sz="1600" baseline="0" dirty="0" smtClean="0"/>
                        <a:t> </a:t>
                      </a:r>
                      <a:r>
                        <a:rPr lang="en-US" sz="1600" dirty="0" err="1" smtClean="0"/>
                        <a:t>información</a:t>
                      </a:r>
                      <a:r>
                        <a:rPr lang="en-US" sz="1600" baseline="0" dirty="0" smtClean="0"/>
                        <a:t> y </a:t>
                      </a:r>
                      <a:r>
                        <a:rPr lang="en-US" sz="1600" baseline="0" dirty="0" err="1" smtClean="0"/>
                        <a:t>hacer</a:t>
                      </a:r>
                      <a:r>
                        <a:rPr lang="en-US" sz="1600" baseline="0" dirty="0" smtClean="0"/>
                        <a:t> </a:t>
                      </a:r>
                      <a:r>
                        <a:rPr lang="en-US" sz="1600" baseline="0" dirty="0" err="1" smtClean="0"/>
                        <a:t>comentarios</a:t>
                      </a:r>
                      <a:r>
                        <a:rPr lang="en-US" sz="1600" baseline="0" dirty="0" smtClean="0"/>
                        <a:t> </a:t>
                      </a:r>
                      <a:r>
                        <a:rPr lang="en-US" sz="1600" baseline="0" dirty="0" err="1" smtClean="0"/>
                        <a:t>que</a:t>
                      </a:r>
                      <a:r>
                        <a:rPr lang="en-US" sz="1600" baseline="0" dirty="0" smtClean="0"/>
                        <a:t> </a:t>
                      </a:r>
                      <a:r>
                        <a:rPr lang="en-US" sz="1600" baseline="0" dirty="0" err="1" smtClean="0"/>
                        <a:t>contribuyan</a:t>
                      </a:r>
                      <a:r>
                        <a:rPr lang="en-US" sz="1600" baseline="0" dirty="0" smtClean="0"/>
                        <a:t> a la </a:t>
                      </a:r>
                      <a:r>
                        <a:rPr lang="en-US" sz="1600" baseline="0" dirty="0" err="1" smtClean="0"/>
                        <a:t>discusión</a:t>
                      </a:r>
                      <a:r>
                        <a:rPr lang="en-US" sz="1600" baseline="0" dirty="0" smtClean="0"/>
                        <a:t> y se </a:t>
                      </a:r>
                      <a:r>
                        <a:rPr lang="en-US" sz="1600" baseline="0" dirty="0" err="1" smtClean="0"/>
                        <a:t>relacionen</a:t>
                      </a:r>
                      <a:r>
                        <a:rPr lang="en-US" sz="1600" baseline="0" dirty="0" smtClean="0"/>
                        <a:t> con los </a:t>
                      </a:r>
                      <a:r>
                        <a:rPr lang="en-US" sz="1600" baseline="0" dirty="0" err="1" smtClean="0"/>
                        <a:t>comentarios</a:t>
                      </a:r>
                      <a:r>
                        <a:rPr lang="en-US" sz="1600" baseline="0" dirty="0" smtClean="0"/>
                        <a:t> de </a:t>
                      </a:r>
                      <a:r>
                        <a:rPr lang="en-US" sz="1600" baseline="0" dirty="0" err="1" smtClean="0"/>
                        <a:t>otros</a:t>
                      </a:r>
                      <a:r>
                        <a:rPr lang="en-US" sz="1600" baseline="0" dirty="0" smtClean="0"/>
                        <a:t>.</a:t>
                      </a:r>
                      <a:endParaRPr lang="en-US" sz="16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ELA-Literacy.SL.4.1d </a:t>
                      </a:r>
                      <a:r>
                        <a:rPr lang="en-US" sz="1600" dirty="0" err="1" smtClean="0"/>
                        <a:t>Revisar</a:t>
                      </a:r>
                      <a:r>
                        <a:rPr lang="en-US" sz="1600" dirty="0" smtClean="0"/>
                        <a:t> </a:t>
                      </a:r>
                      <a:r>
                        <a:rPr lang="en-US" sz="1600" dirty="0" err="1" smtClean="0"/>
                        <a:t>las</a:t>
                      </a:r>
                      <a:r>
                        <a:rPr lang="en-US" sz="1600" dirty="0" smtClean="0"/>
                        <a:t> ideas claves</a:t>
                      </a:r>
                      <a:r>
                        <a:rPr lang="en-US" sz="1600" baseline="0" dirty="0" smtClean="0"/>
                        <a:t> </a:t>
                      </a:r>
                      <a:r>
                        <a:rPr lang="en-US" sz="1600" baseline="0" dirty="0" err="1" smtClean="0"/>
                        <a:t>expresadas</a:t>
                      </a:r>
                      <a:r>
                        <a:rPr lang="en-US" sz="1600" baseline="0" dirty="0" smtClean="0"/>
                        <a:t> y </a:t>
                      </a:r>
                      <a:r>
                        <a:rPr lang="en-US" sz="1600" baseline="0" dirty="0" err="1" smtClean="0"/>
                        <a:t>explicar</a:t>
                      </a:r>
                      <a:r>
                        <a:rPr lang="en-US" sz="1600" baseline="0" dirty="0" smtClean="0"/>
                        <a:t> </a:t>
                      </a:r>
                      <a:r>
                        <a:rPr lang="en-US" sz="1600" baseline="0" dirty="0" err="1" smtClean="0"/>
                        <a:t>las</a:t>
                      </a:r>
                      <a:r>
                        <a:rPr lang="en-US" sz="1600" baseline="0" dirty="0" smtClean="0"/>
                        <a:t> ideas </a:t>
                      </a:r>
                      <a:r>
                        <a:rPr lang="en-US" sz="1600" baseline="0" dirty="0" err="1" smtClean="0"/>
                        <a:t>propias</a:t>
                      </a:r>
                      <a:r>
                        <a:rPr lang="en-US" sz="1600" baseline="0" dirty="0" smtClean="0"/>
                        <a:t> y la </a:t>
                      </a:r>
                      <a:r>
                        <a:rPr lang="en-US" sz="1600" baseline="0" dirty="0" err="1" smtClean="0"/>
                        <a:t>comprensión</a:t>
                      </a:r>
                      <a:r>
                        <a:rPr lang="en-US" sz="1600" baseline="0" dirty="0" smtClean="0"/>
                        <a:t> en </a:t>
                      </a:r>
                      <a:r>
                        <a:rPr lang="en-US" sz="1600" baseline="0" dirty="0" err="1" smtClean="0"/>
                        <a:t>función</a:t>
                      </a:r>
                      <a:r>
                        <a:rPr lang="en-US" sz="1600" baseline="0" dirty="0" smtClean="0"/>
                        <a:t> de la </a:t>
                      </a:r>
                      <a:r>
                        <a:rPr lang="en-US" sz="1600" baseline="0" dirty="0" err="1" smtClean="0"/>
                        <a:t>discusión</a:t>
                      </a:r>
                      <a:r>
                        <a:rPr lang="en-US" sz="1600" baseline="0" dirty="0" smtClean="0"/>
                        <a:t>. </a:t>
                      </a:r>
                      <a:endParaRPr lang="en-US" sz="1600" dirty="0" smtClean="0"/>
                    </a:p>
                  </a:txBody>
                  <a:tcPr/>
                </a:tc>
              </a:tr>
            </a:tbl>
          </a:graphicData>
        </a:graphic>
      </p:graphicFrame>
    </p:spTree>
    <p:extLst>
      <p:ext uri="{BB962C8B-B14F-4D97-AF65-F5344CB8AC3E}">
        <p14:creationId xmlns:p14="http://schemas.microsoft.com/office/powerpoint/2010/main" val="242943368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00"/>
                </a:solidFill>
              </a:rPr>
              <a:t>Los </a:t>
            </a:r>
            <a:r>
              <a:rPr lang="en-US" dirty="0" err="1" smtClean="0">
                <a:solidFill>
                  <a:srgbClr val="000000"/>
                </a:solidFill>
              </a:rPr>
              <a:t>estándares</a:t>
            </a:r>
            <a:r>
              <a:rPr lang="en-US" dirty="0" smtClean="0">
                <a:solidFill>
                  <a:srgbClr val="000000"/>
                </a:solidFill>
              </a:rPr>
              <a:t> en un aula </a:t>
            </a:r>
            <a:r>
              <a:rPr lang="en-US" dirty="0" err="1" smtClean="0">
                <a:solidFill>
                  <a:srgbClr val="000000"/>
                </a:solidFill>
              </a:rPr>
              <a:t>basado</a:t>
            </a:r>
            <a:r>
              <a:rPr lang="en-US" dirty="0" smtClean="0">
                <a:solidFill>
                  <a:srgbClr val="000000"/>
                </a:solidFill>
              </a:rPr>
              <a:t> en </a:t>
            </a:r>
            <a:r>
              <a:rPr lang="en-US" dirty="0" err="1" smtClean="0">
                <a:solidFill>
                  <a:srgbClr val="000000"/>
                </a:solidFill>
              </a:rPr>
              <a:t>una</a:t>
            </a:r>
            <a:r>
              <a:rPr lang="en-US" dirty="0" smtClean="0">
                <a:solidFill>
                  <a:srgbClr val="000000"/>
                </a:solidFill>
              </a:rPr>
              <a:t> </a:t>
            </a:r>
            <a:r>
              <a:rPr lang="en-US" dirty="0" err="1" smtClean="0">
                <a:solidFill>
                  <a:srgbClr val="000000"/>
                </a:solidFill>
              </a:rPr>
              <a:t>perspectiva</a:t>
            </a:r>
            <a:r>
              <a:rPr lang="en-US" dirty="0" smtClean="0">
                <a:solidFill>
                  <a:srgbClr val="000000"/>
                </a:solidFill>
              </a:rPr>
              <a:t> </a:t>
            </a:r>
            <a:r>
              <a:rPr lang="en-US" dirty="0" err="1" smtClean="0">
                <a:solidFill>
                  <a:srgbClr val="000000"/>
                </a:solidFill>
              </a:rPr>
              <a:t>freireana</a:t>
            </a:r>
            <a:r>
              <a:rPr lang="en-US" dirty="0" smtClean="0">
                <a:solidFill>
                  <a:srgbClr val="000000"/>
                </a:solidFill>
              </a:rPr>
              <a:t> </a:t>
            </a:r>
            <a:endParaRPr lang="en-US" dirty="0">
              <a:solidFill>
                <a:srgbClr val="000000"/>
              </a:solidFill>
            </a:endParaRPr>
          </a:p>
        </p:txBody>
      </p:sp>
      <p:sp>
        <p:nvSpPr>
          <p:cNvPr id="3" name="Content Placeholder 2"/>
          <p:cNvSpPr>
            <a:spLocks noGrp="1"/>
          </p:cNvSpPr>
          <p:nvPr>
            <p:ph sz="quarter" idx="1"/>
          </p:nvPr>
        </p:nvSpPr>
        <p:spPr/>
        <p:txBody>
          <a:bodyPr>
            <a:normAutofit fontScale="25000" lnSpcReduction="20000"/>
          </a:bodyPr>
          <a:lstStyle/>
          <a:p>
            <a:pPr marL="342900" lvl="1" indent="-342900"/>
            <a:r>
              <a:rPr lang="en-US" sz="9600" dirty="0" smtClean="0">
                <a:solidFill>
                  <a:srgbClr val="000000"/>
                </a:solidFill>
              </a:rPr>
              <a:t>Los </a:t>
            </a:r>
            <a:r>
              <a:rPr lang="en-US" sz="9600" dirty="0" err="1" smtClean="0">
                <a:solidFill>
                  <a:srgbClr val="000000"/>
                </a:solidFill>
              </a:rPr>
              <a:t>estándares</a:t>
            </a:r>
            <a:r>
              <a:rPr lang="en-US" sz="9600" dirty="0" smtClean="0">
                <a:solidFill>
                  <a:srgbClr val="000000"/>
                </a:solidFill>
              </a:rPr>
              <a:t> CCSS y los </a:t>
            </a:r>
            <a:r>
              <a:rPr lang="en-US" sz="9600" dirty="0" err="1" smtClean="0">
                <a:solidFill>
                  <a:srgbClr val="000000"/>
                </a:solidFill>
              </a:rPr>
              <a:t>estándares</a:t>
            </a:r>
            <a:r>
              <a:rPr lang="en-US" sz="9600" dirty="0" smtClean="0">
                <a:solidFill>
                  <a:srgbClr val="000000"/>
                </a:solidFill>
              </a:rPr>
              <a:t> CCSO </a:t>
            </a:r>
            <a:r>
              <a:rPr lang="en-US" sz="9600" dirty="0" err="1" smtClean="0">
                <a:solidFill>
                  <a:srgbClr val="000000"/>
                </a:solidFill>
              </a:rPr>
              <a:t>para</a:t>
            </a:r>
            <a:r>
              <a:rPr lang="en-US" sz="9600" dirty="0" smtClean="0">
                <a:solidFill>
                  <a:srgbClr val="000000"/>
                </a:solidFill>
              </a:rPr>
              <a:t> “el </a:t>
            </a:r>
            <a:r>
              <a:rPr lang="en-US" sz="9600" dirty="0" err="1" smtClean="0">
                <a:solidFill>
                  <a:srgbClr val="000000"/>
                </a:solidFill>
              </a:rPr>
              <a:t>desarrollo</a:t>
            </a:r>
            <a:r>
              <a:rPr lang="en-US" sz="9600" dirty="0" smtClean="0">
                <a:solidFill>
                  <a:srgbClr val="000000"/>
                </a:solidFill>
              </a:rPr>
              <a:t> del </a:t>
            </a:r>
            <a:r>
              <a:rPr lang="en-US" sz="9600" dirty="0" err="1" smtClean="0">
                <a:solidFill>
                  <a:srgbClr val="000000"/>
                </a:solidFill>
              </a:rPr>
              <a:t>idioma</a:t>
            </a:r>
            <a:r>
              <a:rPr lang="en-US" sz="9600" dirty="0" smtClean="0">
                <a:solidFill>
                  <a:srgbClr val="000000"/>
                </a:solidFill>
              </a:rPr>
              <a:t> </a:t>
            </a:r>
            <a:r>
              <a:rPr lang="en-US" sz="9600" dirty="0" err="1" smtClean="0">
                <a:solidFill>
                  <a:srgbClr val="000000"/>
                </a:solidFill>
              </a:rPr>
              <a:t>inglés</a:t>
            </a:r>
            <a:r>
              <a:rPr lang="en-US" sz="9600" dirty="0" smtClean="0">
                <a:solidFill>
                  <a:srgbClr val="000000"/>
                </a:solidFill>
              </a:rPr>
              <a:t>” (ELD) le </a:t>
            </a:r>
            <a:r>
              <a:rPr lang="en-US" sz="9600" dirty="0" err="1" smtClean="0">
                <a:solidFill>
                  <a:srgbClr val="000000"/>
                </a:solidFill>
              </a:rPr>
              <a:t>ponen</a:t>
            </a:r>
            <a:r>
              <a:rPr lang="en-US" sz="9600" dirty="0" smtClean="0">
                <a:solidFill>
                  <a:srgbClr val="000000"/>
                </a:solidFill>
              </a:rPr>
              <a:t> mayor </a:t>
            </a:r>
            <a:r>
              <a:rPr lang="en-US" sz="9600" dirty="0" err="1" smtClean="0">
                <a:solidFill>
                  <a:srgbClr val="000000"/>
                </a:solidFill>
              </a:rPr>
              <a:t>atención</a:t>
            </a:r>
            <a:r>
              <a:rPr lang="en-US" sz="9600" dirty="0" smtClean="0">
                <a:solidFill>
                  <a:srgbClr val="000000"/>
                </a:solidFill>
              </a:rPr>
              <a:t> a </a:t>
            </a:r>
            <a:r>
              <a:rPr lang="en-US" sz="9600" dirty="0" err="1" smtClean="0">
                <a:solidFill>
                  <a:srgbClr val="000000"/>
                </a:solidFill>
              </a:rPr>
              <a:t>las</a:t>
            </a:r>
            <a:r>
              <a:rPr lang="en-US" sz="9600" dirty="0" smtClean="0">
                <a:solidFill>
                  <a:srgbClr val="000000"/>
                </a:solidFill>
              </a:rPr>
              <a:t> </a:t>
            </a:r>
            <a:r>
              <a:rPr lang="en-US" sz="9600" dirty="0" err="1" smtClean="0">
                <a:solidFill>
                  <a:srgbClr val="000000"/>
                </a:solidFill>
              </a:rPr>
              <a:t>formas</a:t>
            </a:r>
            <a:r>
              <a:rPr lang="en-US" sz="9600" dirty="0" smtClean="0">
                <a:solidFill>
                  <a:srgbClr val="000000"/>
                </a:solidFill>
              </a:rPr>
              <a:t> en </a:t>
            </a:r>
            <a:r>
              <a:rPr lang="en-US" sz="9600" dirty="0" err="1" smtClean="0">
                <a:solidFill>
                  <a:srgbClr val="000000"/>
                </a:solidFill>
              </a:rPr>
              <a:t>las</a:t>
            </a:r>
            <a:r>
              <a:rPr lang="en-US" sz="9600" dirty="0" smtClean="0">
                <a:solidFill>
                  <a:srgbClr val="000000"/>
                </a:solidFill>
              </a:rPr>
              <a:t> </a:t>
            </a:r>
            <a:r>
              <a:rPr lang="en-US" sz="9600" dirty="0" err="1" smtClean="0">
                <a:solidFill>
                  <a:srgbClr val="000000"/>
                </a:solidFill>
              </a:rPr>
              <a:t>que</a:t>
            </a:r>
            <a:r>
              <a:rPr lang="en-US" sz="9600" dirty="0" smtClean="0">
                <a:solidFill>
                  <a:srgbClr val="000000"/>
                </a:solidFill>
              </a:rPr>
              <a:t> </a:t>
            </a:r>
            <a:r>
              <a:rPr lang="en-US" sz="9600" dirty="0" err="1" smtClean="0">
                <a:solidFill>
                  <a:srgbClr val="000000"/>
                </a:solidFill>
              </a:rPr>
              <a:t>las</a:t>
            </a:r>
            <a:r>
              <a:rPr lang="en-US" sz="9600" dirty="0" smtClean="0">
                <a:solidFill>
                  <a:srgbClr val="000000"/>
                </a:solidFill>
              </a:rPr>
              <a:t> </a:t>
            </a:r>
            <a:r>
              <a:rPr lang="en-US" sz="9600" dirty="0" err="1" smtClean="0">
                <a:solidFill>
                  <a:srgbClr val="000000"/>
                </a:solidFill>
              </a:rPr>
              <a:t>modalidaes</a:t>
            </a:r>
            <a:r>
              <a:rPr lang="en-US" sz="9600" dirty="0" smtClean="0">
                <a:solidFill>
                  <a:srgbClr val="000000"/>
                </a:solidFill>
              </a:rPr>
              <a:t> </a:t>
            </a:r>
            <a:r>
              <a:rPr lang="en-US" sz="9600" dirty="0" err="1" smtClean="0">
                <a:solidFill>
                  <a:srgbClr val="000000"/>
                </a:solidFill>
              </a:rPr>
              <a:t>receptivas</a:t>
            </a:r>
            <a:r>
              <a:rPr lang="en-US" sz="9600" dirty="0" smtClean="0">
                <a:solidFill>
                  <a:srgbClr val="000000"/>
                </a:solidFill>
              </a:rPr>
              <a:t> y </a:t>
            </a:r>
            <a:r>
              <a:rPr lang="en-US" sz="9600" dirty="0" err="1" smtClean="0">
                <a:solidFill>
                  <a:srgbClr val="000000"/>
                </a:solidFill>
              </a:rPr>
              <a:t>productivas</a:t>
            </a:r>
            <a:r>
              <a:rPr lang="en-US" sz="9600" dirty="0" smtClean="0">
                <a:solidFill>
                  <a:srgbClr val="000000"/>
                </a:solidFill>
              </a:rPr>
              <a:t> </a:t>
            </a:r>
            <a:r>
              <a:rPr lang="en-US" sz="9600" dirty="0" err="1" smtClean="0">
                <a:solidFill>
                  <a:srgbClr val="000000"/>
                </a:solidFill>
              </a:rPr>
              <a:t>pueden</a:t>
            </a:r>
            <a:r>
              <a:rPr lang="en-US" sz="9600" dirty="0" smtClean="0">
                <a:solidFill>
                  <a:srgbClr val="000000"/>
                </a:solidFill>
              </a:rPr>
              <a:t> </a:t>
            </a:r>
            <a:r>
              <a:rPr lang="en-US" sz="9600" dirty="0" err="1" smtClean="0">
                <a:solidFill>
                  <a:srgbClr val="000000"/>
                </a:solidFill>
              </a:rPr>
              <a:t>interactuar</a:t>
            </a:r>
            <a:r>
              <a:rPr lang="en-US" sz="9600" dirty="0" smtClean="0">
                <a:solidFill>
                  <a:srgbClr val="000000"/>
                </a:solidFill>
              </a:rPr>
              <a:t> </a:t>
            </a:r>
            <a:r>
              <a:rPr lang="en-US" sz="9600" dirty="0" err="1" smtClean="0">
                <a:solidFill>
                  <a:srgbClr val="000000"/>
                </a:solidFill>
              </a:rPr>
              <a:t>para</a:t>
            </a:r>
            <a:r>
              <a:rPr lang="en-US" sz="9600" dirty="0" smtClean="0">
                <a:solidFill>
                  <a:srgbClr val="000000"/>
                </a:solidFill>
              </a:rPr>
              <a:t> </a:t>
            </a:r>
            <a:r>
              <a:rPr lang="en-US" sz="9600" dirty="0" err="1" smtClean="0">
                <a:solidFill>
                  <a:srgbClr val="000000"/>
                </a:solidFill>
              </a:rPr>
              <a:t>apoyar</a:t>
            </a:r>
            <a:r>
              <a:rPr lang="en-US" sz="9600" dirty="0" smtClean="0">
                <a:solidFill>
                  <a:srgbClr val="000000"/>
                </a:solidFill>
              </a:rPr>
              <a:t> al </a:t>
            </a:r>
            <a:r>
              <a:rPr lang="en-US" sz="9600" dirty="0" err="1" smtClean="0">
                <a:solidFill>
                  <a:srgbClr val="000000"/>
                </a:solidFill>
              </a:rPr>
              <a:t>aprendizaje</a:t>
            </a:r>
            <a:r>
              <a:rPr lang="en-US" sz="9600" dirty="0" smtClean="0">
                <a:solidFill>
                  <a:srgbClr val="000000"/>
                </a:solidFill>
              </a:rPr>
              <a:t>. </a:t>
            </a:r>
          </a:p>
          <a:p>
            <a:pPr marL="0" lvl="1" indent="0">
              <a:buNone/>
            </a:pPr>
            <a:endParaRPr lang="en-US" sz="9600" dirty="0" smtClean="0">
              <a:solidFill>
                <a:srgbClr val="000000"/>
              </a:solidFill>
            </a:endParaRPr>
          </a:p>
          <a:p>
            <a:pPr marL="342900" lvl="1" indent="-342900"/>
            <a:r>
              <a:rPr lang="en-US" sz="9600" dirty="0" smtClean="0">
                <a:solidFill>
                  <a:srgbClr val="000000"/>
                </a:solidFill>
              </a:rPr>
              <a:t>Se </a:t>
            </a:r>
            <a:r>
              <a:rPr lang="en-US" sz="9600" dirty="0" err="1" smtClean="0">
                <a:solidFill>
                  <a:srgbClr val="000000"/>
                </a:solidFill>
              </a:rPr>
              <a:t>pueden</a:t>
            </a:r>
            <a:r>
              <a:rPr lang="en-US" sz="9600" dirty="0" smtClean="0">
                <a:solidFill>
                  <a:srgbClr val="000000"/>
                </a:solidFill>
              </a:rPr>
              <a:t> </a:t>
            </a:r>
            <a:r>
              <a:rPr lang="en-US" sz="9600" dirty="0" err="1" smtClean="0">
                <a:solidFill>
                  <a:srgbClr val="000000"/>
                </a:solidFill>
              </a:rPr>
              <a:t>desarrollar</a:t>
            </a:r>
            <a:r>
              <a:rPr lang="en-US" sz="9600" dirty="0" smtClean="0">
                <a:solidFill>
                  <a:srgbClr val="000000"/>
                </a:solidFill>
              </a:rPr>
              <a:t> </a:t>
            </a:r>
            <a:r>
              <a:rPr lang="en-US" sz="9600" dirty="0" err="1" smtClean="0">
                <a:solidFill>
                  <a:srgbClr val="000000"/>
                </a:solidFill>
              </a:rPr>
              <a:t>las</a:t>
            </a:r>
            <a:r>
              <a:rPr lang="en-US" sz="9600" dirty="0" smtClean="0">
                <a:solidFill>
                  <a:srgbClr val="000000"/>
                </a:solidFill>
              </a:rPr>
              <a:t> </a:t>
            </a:r>
            <a:r>
              <a:rPr lang="en-US" sz="9600" dirty="0" err="1" smtClean="0">
                <a:solidFill>
                  <a:srgbClr val="000000"/>
                </a:solidFill>
              </a:rPr>
              <a:t>capacidades</a:t>
            </a:r>
            <a:r>
              <a:rPr lang="en-US" sz="9600" dirty="0" smtClean="0">
                <a:solidFill>
                  <a:srgbClr val="000000"/>
                </a:solidFill>
              </a:rPr>
              <a:t> </a:t>
            </a:r>
            <a:r>
              <a:rPr lang="en-US" sz="9600" dirty="0" err="1" smtClean="0">
                <a:solidFill>
                  <a:srgbClr val="000000"/>
                </a:solidFill>
              </a:rPr>
              <a:t>analíticas</a:t>
            </a:r>
            <a:r>
              <a:rPr lang="en-US" sz="9600" dirty="0" smtClean="0">
                <a:solidFill>
                  <a:srgbClr val="000000"/>
                </a:solidFill>
              </a:rPr>
              <a:t> </a:t>
            </a:r>
            <a:r>
              <a:rPr lang="en-US" sz="9600" dirty="0" err="1" smtClean="0">
                <a:solidFill>
                  <a:srgbClr val="000000"/>
                </a:solidFill>
              </a:rPr>
              <a:t>que</a:t>
            </a:r>
            <a:r>
              <a:rPr lang="en-US" sz="9600" dirty="0" smtClean="0">
                <a:solidFill>
                  <a:srgbClr val="000000"/>
                </a:solidFill>
              </a:rPr>
              <a:t> se </a:t>
            </a:r>
            <a:r>
              <a:rPr lang="en-US" sz="9600" dirty="0" err="1" smtClean="0">
                <a:solidFill>
                  <a:srgbClr val="000000"/>
                </a:solidFill>
              </a:rPr>
              <a:t>requieren</a:t>
            </a:r>
            <a:r>
              <a:rPr lang="en-US" sz="9600" dirty="0" smtClean="0">
                <a:solidFill>
                  <a:srgbClr val="000000"/>
                </a:solidFill>
              </a:rPr>
              <a:t> de los </a:t>
            </a:r>
            <a:r>
              <a:rPr lang="en-US" sz="9600" dirty="0" err="1" smtClean="0">
                <a:solidFill>
                  <a:srgbClr val="000000"/>
                </a:solidFill>
              </a:rPr>
              <a:t>alumnos</a:t>
            </a:r>
            <a:r>
              <a:rPr lang="en-US" sz="9600" dirty="0" smtClean="0">
                <a:solidFill>
                  <a:srgbClr val="000000"/>
                </a:solidFill>
              </a:rPr>
              <a:t> a </a:t>
            </a:r>
            <a:r>
              <a:rPr lang="en-US" sz="9600" dirty="0" err="1" smtClean="0">
                <a:solidFill>
                  <a:srgbClr val="000000"/>
                </a:solidFill>
              </a:rPr>
              <a:t>través</a:t>
            </a:r>
            <a:r>
              <a:rPr lang="en-US" sz="9600" dirty="0" smtClean="0">
                <a:solidFill>
                  <a:srgbClr val="000000"/>
                </a:solidFill>
              </a:rPr>
              <a:t> de un </a:t>
            </a:r>
            <a:r>
              <a:rPr lang="en-US" sz="9600" dirty="0" err="1" smtClean="0">
                <a:solidFill>
                  <a:srgbClr val="000000"/>
                </a:solidFill>
              </a:rPr>
              <a:t>currícul</a:t>
            </a:r>
            <a:r>
              <a:rPr lang="en-US" sz="9600" dirty="0" err="1">
                <a:solidFill>
                  <a:srgbClr val="000000"/>
                </a:solidFill>
              </a:rPr>
              <a:t>u</a:t>
            </a:r>
            <a:r>
              <a:rPr lang="en-US" sz="9600" dirty="0" err="1" smtClean="0">
                <a:solidFill>
                  <a:srgbClr val="000000"/>
                </a:solidFill>
              </a:rPr>
              <a:t>m</a:t>
            </a:r>
            <a:r>
              <a:rPr lang="en-US" sz="9600" dirty="0" smtClean="0">
                <a:solidFill>
                  <a:srgbClr val="000000"/>
                </a:solidFill>
              </a:rPr>
              <a:t> </a:t>
            </a:r>
            <a:r>
              <a:rPr lang="en-US" sz="9600" dirty="0" err="1" smtClean="0">
                <a:solidFill>
                  <a:srgbClr val="000000"/>
                </a:solidFill>
              </a:rPr>
              <a:t>que</a:t>
            </a:r>
            <a:r>
              <a:rPr lang="en-US" sz="9600" dirty="0" smtClean="0">
                <a:solidFill>
                  <a:srgbClr val="000000"/>
                </a:solidFill>
              </a:rPr>
              <a:t> </a:t>
            </a:r>
            <a:r>
              <a:rPr lang="en-US" sz="9600" dirty="0" err="1" smtClean="0">
                <a:solidFill>
                  <a:srgbClr val="000000"/>
                </a:solidFill>
              </a:rPr>
              <a:t>además</a:t>
            </a:r>
            <a:r>
              <a:rPr lang="en-US" sz="9600" dirty="0" smtClean="0">
                <a:solidFill>
                  <a:srgbClr val="000000"/>
                </a:solidFill>
              </a:rPr>
              <a:t> </a:t>
            </a:r>
            <a:r>
              <a:rPr lang="en-US" sz="9600" dirty="0" err="1" smtClean="0">
                <a:solidFill>
                  <a:srgbClr val="000000"/>
                </a:solidFill>
              </a:rPr>
              <a:t>busque</a:t>
            </a:r>
            <a:r>
              <a:rPr lang="en-US" sz="9600" dirty="0" smtClean="0">
                <a:solidFill>
                  <a:srgbClr val="000000"/>
                </a:solidFill>
              </a:rPr>
              <a:t> “</a:t>
            </a:r>
            <a:r>
              <a:rPr lang="en-US" sz="9600" dirty="0" err="1" smtClean="0">
                <a:solidFill>
                  <a:srgbClr val="000000"/>
                </a:solidFill>
              </a:rPr>
              <a:t>empoderar</a:t>
            </a:r>
            <a:r>
              <a:rPr lang="en-US" sz="9600" dirty="0" smtClean="0">
                <a:solidFill>
                  <a:srgbClr val="000000"/>
                </a:solidFill>
              </a:rPr>
              <a:t>” y </a:t>
            </a:r>
            <a:r>
              <a:rPr lang="en-US" sz="9600" dirty="0" err="1" smtClean="0">
                <a:solidFill>
                  <a:srgbClr val="000000"/>
                </a:solidFill>
              </a:rPr>
              <a:t>alentarlos</a:t>
            </a:r>
            <a:r>
              <a:rPr lang="en-US" sz="9600" dirty="0" smtClean="0">
                <a:solidFill>
                  <a:srgbClr val="000000"/>
                </a:solidFill>
              </a:rPr>
              <a:t> a </a:t>
            </a:r>
            <a:r>
              <a:rPr lang="en-US" sz="9600" dirty="0" err="1" smtClean="0">
                <a:solidFill>
                  <a:srgbClr val="000000"/>
                </a:solidFill>
              </a:rPr>
              <a:t>pensar</a:t>
            </a:r>
            <a:r>
              <a:rPr lang="en-US" sz="9600" dirty="0" smtClean="0">
                <a:solidFill>
                  <a:srgbClr val="000000"/>
                </a:solidFill>
              </a:rPr>
              <a:t> </a:t>
            </a:r>
            <a:r>
              <a:rPr lang="en-US" sz="9600" dirty="0" err="1" smtClean="0">
                <a:solidFill>
                  <a:srgbClr val="000000"/>
                </a:solidFill>
              </a:rPr>
              <a:t>críticamente</a:t>
            </a:r>
            <a:r>
              <a:rPr lang="en-US" sz="9600" dirty="0" smtClean="0">
                <a:solidFill>
                  <a:srgbClr val="000000"/>
                </a:solidFill>
              </a:rPr>
              <a:t> </a:t>
            </a:r>
            <a:r>
              <a:rPr lang="en-US" sz="9600" dirty="0" err="1" smtClean="0">
                <a:solidFill>
                  <a:srgbClr val="000000"/>
                </a:solidFill>
              </a:rPr>
              <a:t>sobre</a:t>
            </a:r>
            <a:r>
              <a:rPr lang="en-US" sz="9600" dirty="0" smtClean="0">
                <a:solidFill>
                  <a:srgbClr val="000000"/>
                </a:solidFill>
              </a:rPr>
              <a:t> el </a:t>
            </a:r>
            <a:r>
              <a:rPr lang="en-US" sz="9600" dirty="0" err="1" smtClean="0">
                <a:solidFill>
                  <a:srgbClr val="000000"/>
                </a:solidFill>
              </a:rPr>
              <a:t>mundo</a:t>
            </a:r>
            <a:r>
              <a:rPr lang="en-US" sz="9600" dirty="0">
                <a:solidFill>
                  <a:srgbClr val="000000"/>
                </a:solidFill>
              </a:rPr>
              <a:t>?</a:t>
            </a:r>
          </a:p>
          <a:p>
            <a:pPr marL="0" lvl="1" indent="0">
              <a:buNone/>
            </a:pPr>
            <a:endParaRPr lang="en-US" sz="8000" dirty="0" smtClean="0"/>
          </a:p>
          <a:p>
            <a:pPr marL="342900" lvl="1" indent="-342900">
              <a:buNone/>
            </a:pPr>
            <a:endParaRPr lang="en-US" sz="8000" dirty="0" smtClean="0"/>
          </a:p>
          <a:p>
            <a:pPr marL="342900" lvl="1" indent="-342900"/>
            <a:endParaRPr lang="en-US" sz="8000" dirty="0" smtClean="0"/>
          </a:p>
          <a:p>
            <a:pPr marL="342900" lvl="1" indent="-342900"/>
            <a:endParaRPr lang="en-US" sz="8000" dirty="0" smtClean="0"/>
          </a:p>
          <a:p>
            <a:pPr marL="342900" lvl="1" indent="-342900"/>
            <a:endParaRPr lang="en-US" sz="8000" dirty="0"/>
          </a:p>
          <a:p>
            <a:pPr marL="342900" lvl="1" indent="-342900"/>
            <a:endParaRPr lang="en-US" sz="7200" dirty="0" smtClean="0"/>
          </a:p>
          <a:p>
            <a:pPr marL="342900" lvl="1" indent="-342900"/>
            <a:endParaRPr lang="en-US" sz="7200" dirty="0"/>
          </a:p>
          <a:p>
            <a:pPr marL="342900" lvl="1" indent="-342900"/>
            <a:endParaRPr lang="en-US" sz="7200" dirty="0"/>
          </a:p>
          <a:p>
            <a:pPr marL="342900" lvl="1" indent="-342900"/>
            <a:endParaRPr lang="en-US" sz="8000" dirty="0"/>
          </a:p>
          <a:p>
            <a:pPr marL="342900" lvl="1" indent="-342900"/>
            <a:endParaRPr lang="en-US" sz="8000" b="1" i="1" dirty="0">
              <a:solidFill>
                <a:srgbClr val="FF0000"/>
              </a:solidFill>
            </a:endParaRPr>
          </a:p>
          <a:p>
            <a:pPr marL="342900" lvl="1" indent="-342900"/>
            <a:endParaRPr lang="en-US" sz="7200" dirty="0"/>
          </a:p>
          <a:p>
            <a:pPr marL="0" lvl="1" indent="0">
              <a:buNone/>
            </a:pPr>
            <a:r>
              <a:rPr lang="en-US" sz="7200" dirty="0"/>
              <a:t> </a:t>
            </a:r>
          </a:p>
          <a:p>
            <a:pPr marL="342900" lvl="1" indent="-342900"/>
            <a:endParaRPr lang="en-US" sz="7200" i="1" dirty="0"/>
          </a:p>
          <a:p>
            <a:pPr marL="342900" lvl="1" indent="-342900"/>
            <a:endParaRPr lang="en-US" sz="7200" dirty="0"/>
          </a:p>
          <a:p>
            <a:pPr marL="342900" lvl="1" indent="-342900"/>
            <a:endParaRPr lang="en-US" sz="7200" dirty="0"/>
          </a:p>
          <a:p>
            <a:pPr marL="342900" lvl="1" indent="-342900"/>
            <a:endParaRPr lang="en-US" sz="7200" dirty="0"/>
          </a:p>
          <a:p>
            <a:pPr marL="0" lvl="1" indent="0">
              <a:buNone/>
            </a:pPr>
            <a:endParaRPr lang="en-US" sz="7200" dirty="0"/>
          </a:p>
          <a:p>
            <a:pPr marL="342900" lvl="1" indent="-342900"/>
            <a:endParaRPr lang="en-US" sz="7200" dirty="0"/>
          </a:p>
          <a:p>
            <a:pPr marL="342900" lvl="1" indent="-342900"/>
            <a:endParaRPr lang="en-US" sz="7200" dirty="0"/>
          </a:p>
          <a:p>
            <a:pPr marL="857250" lvl="1" indent="-857250"/>
            <a:endParaRPr lang="en-US" sz="7200" dirty="0"/>
          </a:p>
          <a:p>
            <a:pPr marL="342900" lvl="1" indent="-342900"/>
            <a:endParaRPr lang="en-US" sz="5500" dirty="0"/>
          </a:p>
          <a:p>
            <a:pPr marL="342900" lvl="1" indent="-342900"/>
            <a:endParaRPr lang="en-US" sz="5500" dirty="0"/>
          </a:p>
          <a:p>
            <a:pPr marL="342900" lvl="1" indent="-342900"/>
            <a:endParaRPr lang="en-US" sz="5500" dirty="0"/>
          </a:p>
          <a:p>
            <a:pPr marL="342900" lvl="1" indent="-342900"/>
            <a:r>
              <a:rPr lang="en-US" sz="5500" dirty="0"/>
              <a:t>To what extent is this way of “doing” persuasion compatible with these </a:t>
            </a:r>
            <a:r>
              <a:rPr lang="en-US" sz="5500" dirty="0" err="1"/>
              <a:t>idionsyncratic</a:t>
            </a:r>
            <a:r>
              <a:rPr lang="en-US" sz="5500" dirty="0"/>
              <a:t> form of expression and students’ identities as learners in bilingual and bicultural social contexts?</a:t>
            </a:r>
          </a:p>
          <a:p>
            <a:pPr marL="0" lvl="1" indent="0">
              <a:buNone/>
            </a:pPr>
            <a:endParaRPr lang="en-US" sz="5500" dirty="0"/>
          </a:p>
          <a:p>
            <a:pPr marL="342900" lvl="1" indent="-342900"/>
            <a:r>
              <a:rPr lang="en-US" sz="5000" dirty="0"/>
              <a:t> </a:t>
            </a:r>
          </a:p>
          <a:p>
            <a:pPr marL="342900" lvl="1" indent="-342900"/>
            <a:endParaRPr lang="en-US" sz="2400" dirty="0"/>
          </a:p>
          <a:p>
            <a:pPr marL="0" lvl="1" indent="0">
              <a:buNone/>
            </a:pPr>
            <a:endParaRPr lang="en-US" sz="2400" dirty="0"/>
          </a:p>
          <a:p>
            <a:pPr marL="731520" lvl="3"/>
            <a:endParaRPr lang="en-US" sz="1900" b="1" dirty="0">
              <a:solidFill>
                <a:srgbClr val="FF0000"/>
              </a:solidFill>
            </a:endParaRPr>
          </a:p>
          <a:p>
            <a:endParaRPr lang="en-US" dirty="0"/>
          </a:p>
        </p:txBody>
      </p:sp>
    </p:spTree>
    <p:extLst>
      <p:ext uri="{BB962C8B-B14F-4D97-AF65-F5344CB8AC3E}">
        <p14:creationId xmlns:p14="http://schemas.microsoft.com/office/powerpoint/2010/main" val="336897938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0000"/>
                </a:solidFill>
              </a:rPr>
              <a:t>Referencias</a:t>
            </a:r>
            <a:r>
              <a:rPr lang="en-US" dirty="0" smtClean="0">
                <a:solidFill>
                  <a:srgbClr val="000000"/>
                </a:solidFill>
              </a:rPr>
              <a:t> </a:t>
            </a:r>
            <a:r>
              <a:rPr lang="en-US" dirty="0" err="1" smtClean="0">
                <a:solidFill>
                  <a:srgbClr val="000000"/>
                </a:solidFill>
              </a:rPr>
              <a:t>bibliográficas</a:t>
            </a:r>
            <a:endParaRPr lang="en-US" dirty="0">
              <a:solidFill>
                <a:srgbClr val="000000"/>
              </a:solidFill>
            </a:endParaRPr>
          </a:p>
        </p:txBody>
      </p:sp>
      <p:sp>
        <p:nvSpPr>
          <p:cNvPr id="3" name="Content Placeholder 2"/>
          <p:cNvSpPr>
            <a:spLocks noGrp="1"/>
          </p:cNvSpPr>
          <p:nvPr>
            <p:ph sz="quarter" idx="1"/>
          </p:nvPr>
        </p:nvSpPr>
        <p:spPr/>
        <p:txBody>
          <a:bodyPr>
            <a:normAutofit fontScale="70000" lnSpcReduction="20000"/>
          </a:bodyPr>
          <a:lstStyle/>
          <a:p>
            <a:pPr marL="0" indent="0">
              <a:buNone/>
            </a:pPr>
            <a:r>
              <a:rPr lang="en-US" dirty="0" err="1"/>
              <a:t>Bazerman</a:t>
            </a:r>
            <a:r>
              <a:rPr lang="en-US" dirty="0"/>
              <a:t>, C. (2004). Speech acts, genres, and activity systems: How texts organize activity and people. In C. </a:t>
            </a:r>
            <a:r>
              <a:rPr lang="en-US" dirty="0" err="1"/>
              <a:t>Bazerman</a:t>
            </a:r>
            <a:r>
              <a:rPr lang="en-US" dirty="0"/>
              <a:t> &amp; P. Prior (Eds.) What writing does and how it does it. An introduction to analyzing texts and textual practices. Mahwah NJ: Lawrence Erlbaum Associates. </a:t>
            </a:r>
          </a:p>
          <a:p>
            <a:pPr marL="0" indent="0">
              <a:buNone/>
            </a:pPr>
            <a:endParaRPr lang="en-US" dirty="0"/>
          </a:p>
          <a:p>
            <a:pPr marL="0" indent="0">
              <a:buNone/>
            </a:pPr>
            <a:r>
              <a:rPr lang="en-US" dirty="0"/>
              <a:t>Collin, R. (2012). Genre in discourse, discourse in genre: A new approach to the study of literate practice. Journal of Literacy Research, 44 (1), 76-96.</a:t>
            </a:r>
          </a:p>
          <a:p>
            <a:pPr marL="0" indent="0">
              <a:buNone/>
            </a:pPr>
            <a:endParaRPr lang="en-US" dirty="0"/>
          </a:p>
          <a:p>
            <a:pPr marL="0" indent="0">
              <a:buNone/>
            </a:pPr>
            <a:r>
              <a:rPr lang="en-US" dirty="0" err="1"/>
              <a:t>Gumperz</a:t>
            </a:r>
            <a:r>
              <a:rPr lang="en-US" dirty="0"/>
              <a:t>, John J. (1982): Discourse Strategies. Cambridge: Cambridge University Press.</a:t>
            </a:r>
          </a:p>
          <a:p>
            <a:pPr marL="0" indent="0">
              <a:buNone/>
            </a:pPr>
            <a:endParaRPr lang="en-US" dirty="0"/>
          </a:p>
          <a:p>
            <a:pPr marL="0" indent="0">
              <a:buNone/>
            </a:pPr>
            <a:r>
              <a:rPr lang="en-US" dirty="0"/>
              <a:t>Langer, J. (2011). Envisioning knowledge: Building literacy in the academic disciplines. New York: Teachers College Press.</a:t>
            </a:r>
          </a:p>
          <a:p>
            <a:pPr marL="0" indent="0">
              <a:buNone/>
            </a:pPr>
            <a:endParaRPr lang="en-US" dirty="0"/>
          </a:p>
          <a:p>
            <a:pPr marL="0" indent="0">
              <a:buNone/>
            </a:pPr>
            <a:r>
              <a:rPr lang="en-US" dirty="0" err="1"/>
              <a:t>Kozulin</a:t>
            </a:r>
            <a:r>
              <a:rPr lang="en-US" dirty="0"/>
              <a:t>, A. (1991). Life as authoring: The humanist tradition in Russian Psychology. New Ideas in Psychology. 9(3), 335-351.</a:t>
            </a:r>
          </a:p>
          <a:p>
            <a:pPr marL="0" indent="0">
              <a:buNone/>
            </a:pPr>
            <a:endParaRPr lang="en-US" dirty="0"/>
          </a:p>
          <a:p>
            <a:pPr marL="0" indent="0">
              <a:buNone/>
            </a:pPr>
            <a:r>
              <a:rPr lang="en-US" dirty="0"/>
              <a:t>O’Connor, C. &amp; Michaels, S. (2007). When is dialogue ‘Dialogic’? Human Development 50, 275-285.</a:t>
            </a:r>
          </a:p>
          <a:p>
            <a:pPr marL="0" indent="0">
              <a:buNone/>
            </a:pPr>
            <a:endParaRPr lang="en-US" dirty="0"/>
          </a:p>
        </p:txBody>
      </p:sp>
    </p:spTree>
    <p:extLst>
      <p:ext uri="{BB962C8B-B14F-4D97-AF65-F5344CB8AC3E}">
        <p14:creationId xmlns:p14="http://schemas.microsoft.com/office/powerpoint/2010/main" val="2367323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0000"/>
                </a:solidFill>
              </a:rPr>
              <a:t>Antecedentes</a:t>
            </a:r>
            <a:endParaRPr lang="en-US" dirty="0">
              <a:solidFill>
                <a:srgbClr val="000000"/>
              </a:solidFill>
            </a:endParaRPr>
          </a:p>
        </p:txBody>
      </p:sp>
      <p:sp>
        <p:nvSpPr>
          <p:cNvPr id="3" name="Content Placeholder 2"/>
          <p:cNvSpPr>
            <a:spLocks noGrp="1"/>
          </p:cNvSpPr>
          <p:nvPr>
            <p:ph sz="quarter" idx="1"/>
          </p:nvPr>
        </p:nvSpPr>
        <p:spPr/>
        <p:txBody>
          <a:bodyPr>
            <a:normAutofit/>
          </a:bodyPr>
          <a:lstStyle/>
          <a:p>
            <a:pPr marL="274320" lvl="1">
              <a:spcBef>
                <a:spcPts val="600"/>
              </a:spcBef>
              <a:buClr>
                <a:schemeClr val="accent1"/>
              </a:buClr>
            </a:pPr>
            <a:r>
              <a:rPr lang="en-US" sz="2400" dirty="0" smtClean="0">
                <a:solidFill>
                  <a:srgbClr val="000000"/>
                </a:solidFill>
              </a:rPr>
              <a:t>La </a:t>
            </a:r>
            <a:r>
              <a:rPr lang="en-US" sz="2400" dirty="0" err="1" smtClean="0">
                <a:solidFill>
                  <a:srgbClr val="000000"/>
                </a:solidFill>
              </a:rPr>
              <a:t>investigación</a:t>
            </a:r>
            <a:r>
              <a:rPr lang="en-US" sz="2400" dirty="0" smtClean="0">
                <a:solidFill>
                  <a:srgbClr val="000000"/>
                </a:solidFill>
              </a:rPr>
              <a:t> se </a:t>
            </a:r>
            <a:r>
              <a:rPr lang="en-US" sz="2400" dirty="0" err="1" smtClean="0">
                <a:solidFill>
                  <a:srgbClr val="000000"/>
                </a:solidFill>
              </a:rPr>
              <a:t>está</a:t>
            </a:r>
            <a:r>
              <a:rPr lang="en-US" sz="2400" dirty="0" smtClean="0">
                <a:solidFill>
                  <a:srgbClr val="000000"/>
                </a:solidFill>
              </a:rPr>
              <a:t> </a:t>
            </a:r>
            <a:r>
              <a:rPr lang="en-US" sz="2400" dirty="0" err="1" smtClean="0">
                <a:solidFill>
                  <a:srgbClr val="000000"/>
                </a:solidFill>
              </a:rPr>
              <a:t>realizando</a:t>
            </a:r>
            <a:r>
              <a:rPr lang="en-US" sz="2400" dirty="0" smtClean="0">
                <a:solidFill>
                  <a:srgbClr val="000000"/>
                </a:solidFill>
              </a:rPr>
              <a:t> en </a:t>
            </a:r>
            <a:r>
              <a:rPr lang="en-US" sz="2400" dirty="0" err="1" smtClean="0">
                <a:solidFill>
                  <a:srgbClr val="000000"/>
                </a:solidFill>
              </a:rPr>
              <a:t>conjunto</a:t>
            </a:r>
            <a:r>
              <a:rPr lang="en-US" sz="2400" dirty="0" smtClean="0">
                <a:solidFill>
                  <a:srgbClr val="000000"/>
                </a:solidFill>
              </a:rPr>
              <a:t> con Dr. Cristina Alfaro y Alexandra Hunt de San Diego State University.</a:t>
            </a:r>
          </a:p>
          <a:p>
            <a:pPr marL="274320" lvl="1">
              <a:spcBef>
                <a:spcPts val="600"/>
              </a:spcBef>
              <a:buClr>
                <a:schemeClr val="accent1"/>
              </a:buClr>
            </a:pPr>
            <a:r>
              <a:rPr lang="en-US" sz="2400" dirty="0" smtClean="0">
                <a:solidFill>
                  <a:srgbClr val="000000"/>
                </a:solidFill>
              </a:rPr>
              <a:t>Un video de la </a:t>
            </a:r>
            <a:r>
              <a:rPr lang="en-US" sz="2400" dirty="0" err="1" smtClean="0">
                <a:solidFill>
                  <a:srgbClr val="000000"/>
                </a:solidFill>
              </a:rPr>
              <a:t>escuela</a:t>
            </a:r>
            <a:r>
              <a:rPr lang="en-US" sz="2400" dirty="0" smtClean="0">
                <a:solidFill>
                  <a:srgbClr val="000000"/>
                </a:solidFill>
              </a:rPr>
              <a:t> </a:t>
            </a:r>
            <a:r>
              <a:rPr lang="en-US" sz="2400" dirty="0" err="1" smtClean="0">
                <a:solidFill>
                  <a:srgbClr val="000000"/>
                </a:solidFill>
              </a:rPr>
              <a:t>fue</a:t>
            </a:r>
            <a:r>
              <a:rPr lang="en-US" sz="2400" dirty="0" smtClean="0">
                <a:solidFill>
                  <a:srgbClr val="000000"/>
                </a:solidFill>
              </a:rPr>
              <a:t> </a:t>
            </a:r>
            <a:r>
              <a:rPr lang="en-US" sz="2400" dirty="0" err="1" smtClean="0">
                <a:solidFill>
                  <a:srgbClr val="000000"/>
                </a:solidFill>
              </a:rPr>
              <a:t>compartido</a:t>
            </a:r>
            <a:r>
              <a:rPr lang="en-US" sz="2400" dirty="0" smtClean="0">
                <a:solidFill>
                  <a:srgbClr val="000000"/>
                </a:solidFill>
              </a:rPr>
              <a:t> en </a:t>
            </a:r>
            <a:r>
              <a:rPr lang="en-US" sz="2400" dirty="0" err="1" smtClean="0">
                <a:solidFill>
                  <a:srgbClr val="000000"/>
                </a:solidFill>
              </a:rPr>
              <a:t>una</a:t>
            </a:r>
            <a:r>
              <a:rPr lang="en-US" sz="2400" dirty="0" smtClean="0">
                <a:solidFill>
                  <a:srgbClr val="000000"/>
                </a:solidFill>
              </a:rPr>
              <a:t> </a:t>
            </a:r>
            <a:r>
              <a:rPr lang="en-US" sz="2400" dirty="0" err="1" smtClean="0">
                <a:solidFill>
                  <a:srgbClr val="000000"/>
                </a:solidFill>
              </a:rPr>
              <a:t>reunión</a:t>
            </a:r>
            <a:r>
              <a:rPr lang="en-US" sz="2400" dirty="0" smtClean="0">
                <a:solidFill>
                  <a:srgbClr val="000000"/>
                </a:solidFill>
              </a:rPr>
              <a:t> </a:t>
            </a:r>
            <a:r>
              <a:rPr lang="en-US" sz="2400" dirty="0" err="1" smtClean="0">
                <a:solidFill>
                  <a:srgbClr val="000000"/>
                </a:solidFill>
              </a:rPr>
              <a:t>sobre</a:t>
            </a:r>
            <a:r>
              <a:rPr lang="en-US" sz="2400" dirty="0" smtClean="0">
                <a:solidFill>
                  <a:srgbClr val="000000"/>
                </a:solidFill>
              </a:rPr>
              <a:t> el </a:t>
            </a:r>
            <a:r>
              <a:rPr lang="en-US" sz="2400" dirty="0" err="1" smtClean="0">
                <a:solidFill>
                  <a:srgbClr val="000000"/>
                </a:solidFill>
              </a:rPr>
              <a:t>diseño</a:t>
            </a:r>
            <a:r>
              <a:rPr lang="en-US" sz="2400" dirty="0" smtClean="0">
                <a:solidFill>
                  <a:srgbClr val="000000"/>
                </a:solidFill>
              </a:rPr>
              <a:t> de los </a:t>
            </a:r>
            <a:r>
              <a:rPr lang="en-US" sz="2400" dirty="0" err="1" smtClean="0">
                <a:solidFill>
                  <a:srgbClr val="000000"/>
                </a:solidFill>
              </a:rPr>
              <a:t>estándares</a:t>
            </a:r>
            <a:r>
              <a:rPr lang="en-US" sz="2400" dirty="0" smtClean="0">
                <a:solidFill>
                  <a:srgbClr val="000000"/>
                </a:solidFill>
              </a:rPr>
              <a:t> </a:t>
            </a:r>
            <a:r>
              <a:rPr lang="en-US" sz="2400" dirty="0" err="1" smtClean="0">
                <a:solidFill>
                  <a:srgbClr val="000000"/>
                </a:solidFill>
              </a:rPr>
              <a:t>para</a:t>
            </a:r>
            <a:r>
              <a:rPr lang="en-US" sz="2400" dirty="0" smtClean="0">
                <a:solidFill>
                  <a:srgbClr val="000000"/>
                </a:solidFill>
              </a:rPr>
              <a:t> el “</a:t>
            </a:r>
            <a:r>
              <a:rPr lang="en-US" sz="2400" dirty="0" err="1" smtClean="0">
                <a:solidFill>
                  <a:srgbClr val="000000"/>
                </a:solidFill>
              </a:rPr>
              <a:t>desarrollo</a:t>
            </a:r>
            <a:r>
              <a:rPr lang="en-US" sz="2400" dirty="0" smtClean="0">
                <a:solidFill>
                  <a:srgbClr val="000000"/>
                </a:solidFill>
              </a:rPr>
              <a:t> del </a:t>
            </a:r>
            <a:r>
              <a:rPr lang="en-US" sz="2400" dirty="0" err="1" smtClean="0">
                <a:solidFill>
                  <a:srgbClr val="000000"/>
                </a:solidFill>
              </a:rPr>
              <a:t>idioma</a:t>
            </a:r>
            <a:r>
              <a:rPr lang="en-US" sz="2400" dirty="0" smtClean="0">
                <a:solidFill>
                  <a:srgbClr val="000000"/>
                </a:solidFill>
              </a:rPr>
              <a:t> </a:t>
            </a:r>
            <a:r>
              <a:rPr lang="en-US" sz="2400" dirty="0" err="1" smtClean="0">
                <a:solidFill>
                  <a:srgbClr val="000000"/>
                </a:solidFill>
              </a:rPr>
              <a:t>inglés</a:t>
            </a:r>
            <a:r>
              <a:rPr lang="en-US" sz="2400" dirty="0" smtClean="0">
                <a:solidFill>
                  <a:srgbClr val="000000"/>
                </a:solidFill>
              </a:rPr>
              <a:t>” en California </a:t>
            </a:r>
            <a:r>
              <a:rPr lang="en-US" sz="2400" dirty="0" err="1" smtClean="0">
                <a:solidFill>
                  <a:srgbClr val="000000"/>
                </a:solidFill>
              </a:rPr>
              <a:t>asistida</a:t>
            </a:r>
            <a:r>
              <a:rPr lang="en-US" sz="2400" dirty="0" smtClean="0">
                <a:solidFill>
                  <a:srgbClr val="000000"/>
                </a:solidFill>
              </a:rPr>
              <a:t> </a:t>
            </a:r>
            <a:r>
              <a:rPr lang="en-US" sz="2400" dirty="0" err="1" smtClean="0">
                <a:solidFill>
                  <a:srgbClr val="000000"/>
                </a:solidFill>
              </a:rPr>
              <a:t>por</a:t>
            </a:r>
            <a:r>
              <a:rPr lang="en-US" sz="2400" dirty="0" smtClean="0">
                <a:solidFill>
                  <a:srgbClr val="000000"/>
                </a:solidFill>
              </a:rPr>
              <a:t> maestros y </a:t>
            </a:r>
            <a:r>
              <a:rPr lang="en-US" sz="2400" dirty="0" err="1" smtClean="0">
                <a:solidFill>
                  <a:srgbClr val="000000"/>
                </a:solidFill>
              </a:rPr>
              <a:t>expertos</a:t>
            </a:r>
            <a:r>
              <a:rPr lang="en-US" sz="2400" dirty="0" smtClean="0">
                <a:solidFill>
                  <a:srgbClr val="000000"/>
                </a:solidFill>
              </a:rPr>
              <a:t> de </a:t>
            </a:r>
            <a:r>
              <a:rPr lang="en-US" sz="2400" dirty="0" err="1" smtClean="0">
                <a:solidFill>
                  <a:srgbClr val="000000"/>
                </a:solidFill>
              </a:rPr>
              <a:t>educación</a:t>
            </a:r>
            <a:r>
              <a:rPr lang="en-US" sz="2400" dirty="0" smtClean="0">
                <a:solidFill>
                  <a:srgbClr val="000000"/>
                </a:solidFill>
              </a:rPr>
              <a:t>.</a:t>
            </a:r>
          </a:p>
          <a:p>
            <a:pPr marL="274320" lvl="1">
              <a:spcBef>
                <a:spcPts val="600"/>
              </a:spcBef>
              <a:buClr>
                <a:schemeClr val="accent1"/>
              </a:buClr>
            </a:pPr>
            <a:r>
              <a:rPr lang="en-US" sz="2400" dirty="0" err="1" smtClean="0">
                <a:solidFill>
                  <a:srgbClr val="000000"/>
                </a:solidFill>
              </a:rPr>
              <a:t>Actualmente</a:t>
            </a:r>
            <a:r>
              <a:rPr lang="en-US" sz="2400" dirty="0" smtClean="0">
                <a:solidFill>
                  <a:srgbClr val="000000"/>
                </a:solidFill>
              </a:rPr>
              <a:t> la </a:t>
            </a:r>
            <a:r>
              <a:rPr lang="en-US" sz="2400" dirty="0" err="1" smtClean="0">
                <a:solidFill>
                  <a:srgbClr val="000000"/>
                </a:solidFill>
              </a:rPr>
              <a:t>invesitgación</a:t>
            </a:r>
            <a:r>
              <a:rPr lang="en-US" sz="2400" dirty="0" smtClean="0">
                <a:solidFill>
                  <a:srgbClr val="000000"/>
                </a:solidFill>
              </a:rPr>
              <a:t> </a:t>
            </a:r>
            <a:r>
              <a:rPr lang="en-US" sz="2400" dirty="0" err="1" smtClean="0">
                <a:solidFill>
                  <a:srgbClr val="000000"/>
                </a:solidFill>
              </a:rPr>
              <a:t>es</a:t>
            </a:r>
            <a:r>
              <a:rPr lang="en-US" sz="2400" dirty="0" smtClean="0">
                <a:solidFill>
                  <a:srgbClr val="000000"/>
                </a:solidFill>
              </a:rPr>
              <a:t> de </a:t>
            </a:r>
            <a:r>
              <a:rPr lang="en-US" sz="2400" dirty="0" err="1" smtClean="0">
                <a:solidFill>
                  <a:srgbClr val="000000"/>
                </a:solidFill>
              </a:rPr>
              <a:t>naturaleza</a:t>
            </a:r>
            <a:r>
              <a:rPr lang="en-US" sz="2400" dirty="0" smtClean="0">
                <a:solidFill>
                  <a:srgbClr val="000000"/>
                </a:solidFill>
              </a:rPr>
              <a:t> </a:t>
            </a:r>
            <a:r>
              <a:rPr lang="en-US" sz="2400" dirty="0" err="1" smtClean="0">
                <a:solidFill>
                  <a:srgbClr val="000000"/>
                </a:solidFill>
              </a:rPr>
              <a:t>exploratoria</a:t>
            </a:r>
            <a:r>
              <a:rPr lang="en-US" sz="2400" dirty="0" smtClean="0">
                <a:solidFill>
                  <a:srgbClr val="000000"/>
                </a:solidFill>
              </a:rPr>
              <a:t> con planes </a:t>
            </a:r>
            <a:r>
              <a:rPr lang="en-US" sz="2400" dirty="0" err="1" smtClean="0">
                <a:solidFill>
                  <a:srgbClr val="000000"/>
                </a:solidFill>
              </a:rPr>
              <a:t>para</a:t>
            </a:r>
            <a:r>
              <a:rPr lang="en-US" sz="2400" dirty="0" smtClean="0">
                <a:solidFill>
                  <a:srgbClr val="000000"/>
                </a:solidFill>
              </a:rPr>
              <a:t> </a:t>
            </a:r>
            <a:r>
              <a:rPr lang="en-US" sz="2400" dirty="0" err="1" smtClean="0">
                <a:solidFill>
                  <a:srgbClr val="000000"/>
                </a:solidFill>
              </a:rPr>
              <a:t>recolectar</a:t>
            </a:r>
            <a:r>
              <a:rPr lang="en-US" sz="2400" dirty="0" smtClean="0">
                <a:solidFill>
                  <a:srgbClr val="000000"/>
                </a:solidFill>
              </a:rPr>
              <a:t> </a:t>
            </a:r>
            <a:r>
              <a:rPr lang="en-US" sz="2400" dirty="0" err="1" smtClean="0">
                <a:solidFill>
                  <a:srgbClr val="000000"/>
                </a:solidFill>
              </a:rPr>
              <a:t>datos</a:t>
            </a:r>
            <a:r>
              <a:rPr lang="en-US" sz="2400" dirty="0" smtClean="0">
                <a:solidFill>
                  <a:srgbClr val="000000"/>
                </a:solidFill>
              </a:rPr>
              <a:t> </a:t>
            </a:r>
            <a:r>
              <a:rPr lang="en-US" sz="2400" dirty="0" err="1" smtClean="0">
                <a:solidFill>
                  <a:srgbClr val="000000"/>
                </a:solidFill>
              </a:rPr>
              <a:t>durante</a:t>
            </a:r>
            <a:r>
              <a:rPr lang="en-US" sz="2400" dirty="0" smtClean="0">
                <a:solidFill>
                  <a:srgbClr val="000000"/>
                </a:solidFill>
              </a:rPr>
              <a:t> el </a:t>
            </a:r>
            <a:r>
              <a:rPr lang="en-US" sz="2400" dirty="0" err="1" smtClean="0">
                <a:solidFill>
                  <a:srgbClr val="000000"/>
                </a:solidFill>
              </a:rPr>
              <a:t>año</a:t>
            </a:r>
            <a:r>
              <a:rPr lang="en-US" sz="2400" dirty="0" smtClean="0">
                <a:solidFill>
                  <a:srgbClr val="000000"/>
                </a:solidFill>
              </a:rPr>
              <a:t> escolar 2013-2014.</a:t>
            </a:r>
          </a:p>
        </p:txBody>
      </p:sp>
    </p:spTree>
    <p:extLst>
      <p:ext uri="{BB962C8B-B14F-4D97-AF65-F5344CB8AC3E}">
        <p14:creationId xmlns:p14="http://schemas.microsoft.com/office/powerpoint/2010/main" val="321876890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0000"/>
                </a:solidFill>
              </a:rPr>
              <a:t>Objetivos</a:t>
            </a:r>
            <a:endParaRPr lang="en-US" dirty="0">
              <a:solidFill>
                <a:srgbClr val="000000"/>
              </a:solidFill>
            </a:endParaRPr>
          </a:p>
        </p:txBody>
      </p:sp>
      <p:sp>
        <p:nvSpPr>
          <p:cNvPr id="3" name="Content Placeholder 2"/>
          <p:cNvSpPr>
            <a:spLocks noGrp="1"/>
          </p:cNvSpPr>
          <p:nvPr>
            <p:ph sz="quarter" idx="1"/>
          </p:nvPr>
        </p:nvSpPr>
        <p:spPr>
          <a:xfrm>
            <a:off x="457200" y="1066800"/>
            <a:ext cx="8229600" cy="4937760"/>
          </a:xfrm>
        </p:spPr>
        <p:txBody>
          <a:bodyPr>
            <a:normAutofit/>
          </a:bodyPr>
          <a:lstStyle/>
          <a:p>
            <a:r>
              <a:rPr lang="en-US" dirty="0" err="1" smtClean="0"/>
              <a:t>Enfoque</a:t>
            </a:r>
            <a:r>
              <a:rPr lang="en-US" dirty="0" smtClean="0"/>
              <a:t> </a:t>
            </a:r>
            <a:r>
              <a:rPr lang="en-US" dirty="0" err="1" smtClean="0"/>
              <a:t>centrado</a:t>
            </a:r>
            <a:r>
              <a:rPr lang="en-US" dirty="0" smtClean="0"/>
              <a:t> en la </a:t>
            </a:r>
            <a:r>
              <a:rPr lang="en-US" dirty="0" err="1" smtClean="0"/>
              <a:t>enseñanza</a:t>
            </a:r>
            <a:r>
              <a:rPr lang="en-US" dirty="0" smtClean="0"/>
              <a:t> y </a:t>
            </a:r>
            <a:r>
              <a:rPr lang="en-US" dirty="0" err="1" smtClean="0"/>
              <a:t>su</a:t>
            </a:r>
            <a:r>
              <a:rPr lang="en-US" dirty="0" smtClean="0"/>
              <a:t> </a:t>
            </a:r>
            <a:r>
              <a:rPr lang="en-US" dirty="0" err="1" smtClean="0"/>
              <a:t>implementación</a:t>
            </a:r>
            <a:r>
              <a:rPr lang="en-US" dirty="0" smtClean="0"/>
              <a:t> “</a:t>
            </a:r>
            <a:r>
              <a:rPr lang="en-US" dirty="0" err="1" smtClean="0"/>
              <a:t>cara</a:t>
            </a:r>
            <a:r>
              <a:rPr lang="en-US" dirty="0" smtClean="0"/>
              <a:t>-a-</a:t>
            </a:r>
            <a:r>
              <a:rPr lang="en-US" dirty="0" err="1" smtClean="0"/>
              <a:t>cara</a:t>
            </a:r>
            <a:r>
              <a:rPr lang="en-US" dirty="0" smtClean="0"/>
              <a:t>” en un </a:t>
            </a:r>
            <a:r>
              <a:rPr lang="en-US" dirty="0" err="1" smtClean="0"/>
              <a:t>programa</a:t>
            </a:r>
            <a:r>
              <a:rPr lang="en-US" dirty="0"/>
              <a:t> </a:t>
            </a:r>
            <a:r>
              <a:rPr lang="en-US" dirty="0" err="1" smtClean="0"/>
              <a:t>bilingüe</a:t>
            </a:r>
            <a:r>
              <a:rPr lang="en-US" dirty="0" smtClean="0"/>
              <a:t> de </a:t>
            </a:r>
            <a:r>
              <a:rPr lang="en-US" dirty="0" err="1" smtClean="0"/>
              <a:t>doble</a:t>
            </a:r>
            <a:r>
              <a:rPr lang="en-US" dirty="0" smtClean="0"/>
              <a:t> </a:t>
            </a:r>
            <a:r>
              <a:rPr lang="en-US" dirty="0" err="1" smtClean="0"/>
              <a:t>inmersión</a:t>
            </a:r>
            <a:r>
              <a:rPr lang="en-US" dirty="0" smtClean="0"/>
              <a:t> </a:t>
            </a:r>
            <a:r>
              <a:rPr lang="en-US" dirty="0" err="1" smtClean="0"/>
              <a:t>basado</a:t>
            </a:r>
            <a:r>
              <a:rPr lang="en-US" dirty="0" smtClean="0"/>
              <a:t> en un </a:t>
            </a:r>
            <a:r>
              <a:rPr lang="en-US" dirty="0" err="1" smtClean="0"/>
              <a:t>perspectiva</a:t>
            </a:r>
            <a:r>
              <a:rPr lang="en-US" dirty="0" smtClean="0"/>
              <a:t> </a:t>
            </a:r>
            <a:r>
              <a:rPr lang="en-US" dirty="0" err="1" smtClean="0"/>
              <a:t>freireana</a:t>
            </a:r>
            <a:r>
              <a:rPr lang="en-US" dirty="0" smtClean="0"/>
              <a:t>.</a:t>
            </a:r>
          </a:p>
          <a:p>
            <a:r>
              <a:rPr lang="en-US" dirty="0" err="1" smtClean="0"/>
              <a:t>Examinarémos</a:t>
            </a:r>
            <a:r>
              <a:rPr lang="en-US" dirty="0" smtClean="0"/>
              <a:t> la </a:t>
            </a:r>
            <a:r>
              <a:rPr lang="en-US" dirty="0" err="1" smtClean="0"/>
              <a:t>adopción</a:t>
            </a:r>
            <a:r>
              <a:rPr lang="en-US" dirty="0" smtClean="0"/>
              <a:t> de los </a:t>
            </a:r>
            <a:r>
              <a:rPr lang="en-US" dirty="0" err="1" smtClean="0"/>
              <a:t>alumnos</a:t>
            </a:r>
            <a:r>
              <a:rPr lang="en-US" dirty="0" smtClean="0"/>
              <a:t> de </a:t>
            </a:r>
            <a:r>
              <a:rPr lang="en-US" dirty="0" err="1" smtClean="0"/>
              <a:t>una</a:t>
            </a:r>
            <a:r>
              <a:rPr lang="en-US" dirty="0" smtClean="0"/>
              <a:t> </a:t>
            </a:r>
            <a:r>
              <a:rPr lang="en-US" dirty="0" err="1" smtClean="0"/>
              <a:t>visión</a:t>
            </a:r>
            <a:r>
              <a:rPr lang="en-US" dirty="0" smtClean="0"/>
              <a:t> </a:t>
            </a:r>
            <a:r>
              <a:rPr lang="en-US" dirty="0" err="1" smtClean="0"/>
              <a:t>compartida</a:t>
            </a:r>
            <a:r>
              <a:rPr lang="en-US" dirty="0" smtClean="0"/>
              <a:t> del </a:t>
            </a:r>
            <a:r>
              <a:rPr lang="en-US" dirty="0" err="1" smtClean="0"/>
              <a:t>aprendizaje</a:t>
            </a:r>
            <a:r>
              <a:rPr lang="en-US" dirty="0" smtClean="0"/>
              <a:t> “</a:t>
            </a:r>
            <a:r>
              <a:rPr lang="en-US" dirty="0" err="1" smtClean="0"/>
              <a:t>dialógico</a:t>
            </a:r>
            <a:r>
              <a:rPr lang="en-US" dirty="0" smtClean="0"/>
              <a:t>” a </a:t>
            </a:r>
            <a:r>
              <a:rPr lang="en-US" dirty="0" err="1" smtClean="0"/>
              <a:t>través</a:t>
            </a:r>
            <a:r>
              <a:rPr lang="en-US" dirty="0" smtClean="0"/>
              <a:t> de </a:t>
            </a:r>
            <a:r>
              <a:rPr lang="en-US" dirty="0" err="1" smtClean="0"/>
              <a:t>observaciones</a:t>
            </a:r>
            <a:r>
              <a:rPr lang="en-US" dirty="0" smtClean="0"/>
              <a:t> de </a:t>
            </a:r>
            <a:r>
              <a:rPr lang="en-US" dirty="0" err="1" smtClean="0"/>
              <a:t>interacciones</a:t>
            </a:r>
            <a:r>
              <a:rPr lang="en-US" dirty="0" smtClean="0"/>
              <a:t> entre </a:t>
            </a:r>
            <a:r>
              <a:rPr lang="en-US" dirty="0" err="1" smtClean="0"/>
              <a:t>alumnos</a:t>
            </a:r>
            <a:r>
              <a:rPr lang="en-US" dirty="0" smtClean="0"/>
              <a:t> y </a:t>
            </a:r>
            <a:r>
              <a:rPr lang="en-US" dirty="0" err="1" smtClean="0"/>
              <a:t>alumnos</a:t>
            </a:r>
            <a:r>
              <a:rPr lang="en-US" dirty="0" smtClean="0"/>
              <a:t> y maestros en </a:t>
            </a:r>
            <a:r>
              <a:rPr lang="en-US" dirty="0" err="1" smtClean="0"/>
              <a:t>tres</a:t>
            </a:r>
            <a:r>
              <a:rPr lang="en-US" dirty="0" smtClean="0"/>
              <a:t> </a:t>
            </a:r>
            <a:r>
              <a:rPr lang="en-US" dirty="0" err="1" smtClean="0"/>
              <a:t>aulas</a:t>
            </a:r>
            <a:r>
              <a:rPr lang="en-US" dirty="0" smtClean="0"/>
              <a:t> de 4to </a:t>
            </a:r>
            <a:r>
              <a:rPr lang="en-US" dirty="0" err="1" smtClean="0"/>
              <a:t>grado</a:t>
            </a:r>
            <a:r>
              <a:rPr lang="en-US" dirty="0" smtClean="0"/>
              <a:t>.</a:t>
            </a:r>
          </a:p>
          <a:p>
            <a:r>
              <a:rPr lang="en-US" dirty="0" err="1" smtClean="0">
                <a:solidFill>
                  <a:srgbClr val="000000"/>
                </a:solidFill>
              </a:rPr>
              <a:t>Presentarémos</a:t>
            </a:r>
            <a:r>
              <a:rPr lang="en-US" dirty="0" smtClean="0">
                <a:solidFill>
                  <a:srgbClr val="000000"/>
                </a:solidFill>
              </a:rPr>
              <a:t> </a:t>
            </a:r>
            <a:r>
              <a:rPr lang="en-US" dirty="0" err="1" smtClean="0">
                <a:solidFill>
                  <a:srgbClr val="000000"/>
                </a:solidFill>
              </a:rPr>
              <a:t>reflexiones</a:t>
            </a:r>
            <a:r>
              <a:rPr lang="en-US" dirty="0" smtClean="0">
                <a:solidFill>
                  <a:srgbClr val="000000"/>
                </a:solidFill>
              </a:rPr>
              <a:t> </a:t>
            </a:r>
            <a:r>
              <a:rPr lang="en-US" dirty="0" err="1" smtClean="0">
                <a:solidFill>
                  <a:srgbClr val="000000"/>
                </a:solidFill>
              </a:rPr>
              <a:t>iniciales</a:t>
            </a:r>
            <a:r>
              <a:rPr lang="en-US" dirty="0" smtClean="0">
                <a:solidFill>
                  <a:srgbClr val="000000"/>
                </a:solidFill>
              </a:rPr>
              <a:t> </a:t>
            </a:r>
            <a:r>
              <a:rPr lang="en-US" dirty="0" err="1" smtClean="0">
                <a:solidFill>
                  <a:srgbClr val="000000"/>
                </a:solidFill>
              </a:rPr>
              <a:t>desde</a:t>
            </a:r>
            <a:r>
              <a:rPr lang="en-US" dirty="0" smtClean="0">
                <a:solidFill>
                  <a:srgbClr val="000000"/>
                </a:solidFill>
              </a:rPr>
              <a:t> </a:t>
            </a:r>
            <a:r>
              <a:rPr lang="en-US" dirty="0" err="1" smtClean="0">
                <a:solidFill>
                  <a:srgbClr val="000000"/>
                </a:solidFill>
              </a:rPr>
              <a:t>una</a:t>
            </a:r>
            <a:r>
              <a:rPr lang="en-US" dirty="0" smtClean="0">
                <a:solidFill>
                  <a:srgbClr val="000000"/>
                </a:solidFill>
              </a:rPr>
              <a:t> </a:t>
            </a:r>
            <a:r>
              <a:rPr lang="en-US" dirty="0" err="1" smtClean="0">
                <a:solidFill>
                  <a:srgbClr val="000000"/>
                </a:solidFill>
              </a:rPr>
              <a:t>perspectiva</a:t>
            </a:r>
            <a:r>
              <a:rPr lang="en-US" dirty="0" smtClean="0">
                <a:solidFill>
                  <a:srgbClr val="000000"/>
                </a:solidFill>
              </a:rPr>
              <a:t> </a:t>
            </a:r>
            <a:r>
              <a:rPr lang="en-US" dirty="0" err="1" smtClean="0">
                <a:solidFill>
                  <a:srgbClr val="000000"/>
                </a:solidFill>
              </a:rPr>
              <a:t>sociolingüística</a:t>
            </a:r>
            <a:r>
              <a:rPr lang="en-US" dirty="0" smtClean="0">
                <a:solidFill>
                  <a:srgbClr val="000000"/>
                </a:solidFill>
              </a:rPr>
              <a:t> </a:t>
            </a:r>
            <a:r>
              <a:rPr lang="en-US" dirty="0" err="1" smtClean="0">
                <a:solidFill>
                  <a:srgbClr val="000000"/>
                </a:solidFill>
              </a:rPr>
              <a:t>interactiva</a:t>
            </a:r>
            <a:r>
              <a:rPr lang="en-US" dirty="0" smtClean="0">
                <a:solidFill>
                  <a:srgbClr val="000000"/>
                </a:solidFill>
              </a:rPr>
              <a:t> </a:t>
            </a:r>
            <a:r>
              <a:rPr lang="en-US" dirty="0" err="1" smtClean="0">
                <a:solidFill>
                  <a:srgbClr val="000000"/>
                </a:solidFill>
              </a:rPr>
              <a:t>sobre</a:t>
            </a:r>
            <a:r>
              <a:rPr lang="en-US" dirty="0" smtClean="0">
                <a:solidFill>
                  <a:srgbClr val="000000"/>
                </a:solidFill>
              </a:rPr>
              <a:t> </a:t>
            </a:r>
            <a:r>
              <a:rPr lang="en-US" dirty="0" err="1" smtClean="0">
                <a:solidFill>
                  <a:srgbClr val="000000"/>
                </a:solidFill>
              </a:rPr>
              <a:t>como</a:t>
            </a:r>
            <a:r>
              <a:rPr lang="en-US" dirty="0" smtClean="0">
                <a:solidFill>
                  <a:srgbClr val="000000"/>
                </a:solidFill>
              </a:rPr>
              <a:t> los </a:t>
            </a:r>
            <a:r>
              <a:rPr lang="en-US" dirty="0" err="1" smtClean="0">
                <a:solidFill>
                  <a:srgbClr val="000000"/>
                </a:solidFill>
              </a:rPr>
              <a:t>alumnos</a:t>
            </a:r>
            <a:r>
              <a:rPr lang="en-US" dirty="0" smtClean="0">
                <a:solidFill>
                  <a:srgbClr val="000000"/>
                </a:solidFill>
              </a:rPr>
              <a:t> </a:t>
            </a:r>
            <a:r>
              <a:rPr lang="en-US" dirty="0" err="1" smtClean="0">
                <a:solidFill>
                  <a:srgbClr val="000000"/>
                </a:solidFill>
              </a:rPr>
              <a:t>negocian</a:t>
            </a:r>
            <a:r>
              <a:rPr lang="en-US" dirty="0" smtClean="0">
                <a:solidFill>
                  <a:srgbClr val="000000"/>
                </a:solidFill>
              </a:rPr>
              <a:t> la “</a:t>
            </a:r>
            <a:r>
              <a:rPr lang="en-US" dirty="0" err="1" smtClean="0">
                <a:solidFill>
                  <a:srgbClr val="000000"/>
                </a:solidFill>
              </a:rPr>
              <a:t>revisión</a:t>
            </a:r>
            <a:r>
              <a:rPr lang="en-US" dirty="0" smtClean="0">
                <a:solidFill>
                  <a:srgbClr val="000000"/>
                </a:solidFill>
              </a:rPr>
              <a:t> entre pares” de </a:t>
            </a:r>
            <a:r>
              <a:rPr lang="en-US" dirty="0" err="1" smtClean="0">
                <a:solidFill>
                  <a:srgbClr val="000000"/>
                </a:solidFill>
              </a:rPr>
              <a:t>textos</a:t>
            </a:r>
            <a:r>
              <a:rPr lang="en-US" dirty="0" smtClean="0">
                <a:solidFill>
                  <a:srgbClr val="000000"/>
                </a:solidFill>
              </a:rPr>
              <a:t> de </a:t>
            </a:r>
            <a:r>
              <a:rPr lang="en-US" dirty="0" err="1" smtClean="0">
                <a:solidFill>
                  <a:srgbClr val="000000"/>
                </a:solidFill>
              </a:rPr>
              <a:t>opinión</a:t>
            </a:r>
            <a:r>
              <a:rPr lang="en-US" dirty="0" smtClean="0">
                <a:solidFill>
                  <a:srgbClr val="000000"/>
                </a:solidFill>
              </a:rPr>
              <a:t> </a:t>
            </a:r>
            <a:r>
              <a:rPr lang="en-US" dirty="0" err="1" smtClean="0">
                <a:solidFill>
                  <a:srgbClr val="000000"/>
                </a:solidFill>
              </a:rPr>
              <a:t>durante</a:t>
            </a:r>
            <a:r>
              <a:rPr lang="en-US" dirty="0" smtClean="0">
                <a:solidFill>
                  <a:srgbClr val="000000"/>
                </a:solidFill>
              </a:rPr>
              <a:t> </a:t>
            </a:r>
            <a:r>
              <a:rPr lang="en-US" dirty="0" err="1" smtClean="0">
                <a:solidFill>
                  <a:srgbClr val="000000"/>
                </a:solidFill>
              </a:rPr>
              <a:t>una</a:t>
            </a:r>
            <a:r>
              <a:rPr lang="en-US" dirty="0" smtClean="0">
                <a:solidFill>
                  <a:srgbClr val="000000"/>
                </a:solidFill>
              </a:rPr>
              <a:t> </a:t>
            </a:r>
            <a:r>
              <a:rPr lang="en-US" dirty="0" err="1" smtClean="0">
                <a:solidFill>
                  <a:srgbClr val="000000"/>
                </a:solidFill>
              </a:rPr>
              <a:t>actividad</a:t>
            </a:r>
            <a:r>
              <a:rPr lang="en-US" dirty="0" smtClean="0">
                <a:solidFill>
                  <a:srgbClr val="000000"/>
                </a:solidFill>
              </a:rPr>
              <a:t> de </a:t>
            </a:r>
            <a:r>
              <a:rPr lang="en-US" dirty="0" err="1" smtClean="0">
                <a:solidFill>
                  <a:srgbClr val="000000"/>
                </a:solidFill>
              </a:rPr>
              <a:t>lenguaje</a:t>
            </a:r>
            <a:r>
              <a:rPr lang="en-US" dirty="0" smtClean="0">
                <a:solidFill>
                  <a:srgbClr val="000000"/>
                </a:solidFill>
              </a:rPr>
              <a:t> en </a:t>
            </a:r>
            <a:r>
              <a:rPr lang="en-US" dirty="0" err="1" smtClean="0">
                <a:solidFill>
                  <a:srgbClr val="000000"/>
                </a:solidFill>
              </a:rPr>
              <a:t>inglés</a:t>
            </a:r>
            <a:r>
              <a:rPr lang="en-US" dirty="0" smtClean="0">
                <a:solidFill>
                  <a:srgbClr val="000000"/>
                </a:solidFill>
              </a:rPr>
              <a:t>.</a:t>
            </a:r>
            <a:endParaRPr lang="en-US" dirty="0">
              <a:solidFill>
                <a:srgbClr val="000000"/>
              </a:solidFill>
            </a:endParaRPr>
          </a:p>
        </p:txBody>
      </p:sp>
    </p:spTree>
    <p:extLst>
      <p:ext uri="{BB962C8B-B14F-4D97-AF65-F5344CB8AC3E}">
        <p14:creationId xmlns:p14="http://schemas.microsoft.com/office/powerpoint/2010/main" val="3954864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0000"/>
                </a:solidFill>
              </a:rPr>
              <a:t>Metodología</a:t>
            </a:r>
            <a:endParaRPr lang="en-US" dirty="0">
              <a:solidFill>
                <a:srgbClr val="000000"/>
              </a:solidFill>
            </a:endParaRPr>
          </a:p>
        </p:txBody>
      </p:sp>
      <p:sp>
        <p:nvSpPr>
          <p:cNvPr id="3" name="Content Placeholder 2"/>
          <p:cNvSpPr>
            <a:spLocks noGrp="1"/>
          </p:cNvSpPr>
          <p:nvPr>
            <p:ph sz="quarter" idx="1"/>
          </p:nvPr>
        </p:nvSpPr>
        <p:spPr/>
        <p:txBody>
          <a:bodyPr>
            <a:normAutofit/>
          </a:bodyPr>
          <a:lstStyle/>
          <a:p>
            <a:r>
              <a:rPr lang="en-US" sz="2400" dirty="0" err="1" smtClean="0"/>
              <a:t>Tres</a:t>
            </a:r>
            <a:r>
              <a:rPr lang="en-US" sz="2400" dirty="0"/>
              <a:t> </a:t>
            </a:r>
            <a:r>
              <a:rPr lang="en-US" sz="2400" dirty="0" err="1" smtClean="0"/>
              <a:t>clases</a:t>
            </a:r>
            <a:r>
              <a:rPr lang="en-US" sz="2400" dirty="0" smtClean="0"/>
              <a:t> de 4to </a:t>
            </a:r>
            <a:r>
              <a:rPr lang="en-US" sz="2400" dirty="0" err="1" smtClean="0"/>
              <a:t>grado</a:t>
            </a:r>
            <a:endParaRPr lang="en-US" sz="2400" dirty="0" smtClean="0"/>
          </a:p>
          <a:p>
            <a:r>
              <a:rPr lang="en-US" sz="2400" dirty="0" err="1" smtClean="0"/>
              <a:t>Analísis</a:t>
            </a:r>
            <a:r>
              <a:rPr lang="en-US" sz="2400" dirty="0" smtClean="0"/>
              <a:t> de </a:t>
            </a:r>
            <a:r>
              <a:rPr lang="en-US" sz="2400" dirty="0" err="1" smtClean="0"/>
              <a:t>una</a:t>
            </a:r>
            <a:r>
              <a:rPr lang="en-US" sz="2400" dirty="0" smtClean="0"/>
              <a:t> </a:t>
            </a:r>
            <a:r>
              <a:rPr lang="en-US" sz="2400" dirty="0" err="1" smtClean="0"/>
              <a:t>unidad</a:t>
            </a:r>
            <a:r>
              <a:rPr lang="en-US" sz="2400" dirty="0" smtClean="0"/>
              <a:t> del </a:t>
            </a:r>
            <a:r>
              <a:rPr lang="en-US" sz="2400" dirty="0" err="1" smtClean="0"/>
              <a:t>curriculúm</a:t>
            </a:r>
            <a:endParaRPr lang="en-US" sz="2400" dirty="0" smtClean="0"/>
          </a:p>
          <a:p>
            <a:r>
              <a:rPr lang="en-US" sz="2400" dirty="0" err="1" smtClean="0"/>
              <a:t>Grabaciones</a:t>
            </a:r>
            <a:r>
              <a:rPr lang="en-US" sz="2400" dirty="0" smtClean="0"/>
              <a:t> de video y audio</a:t>
            </a:r>
          </a:p>
          <a:p>
            <a:r>
              <a:rPr lang="en-US" sz="2400" dirty="0" err="1" smtClean="0"/>
              <a:t>Observación</a:t>
            </a:r>
            <a:r>
              <a:rPr lang="en-US" sz="2400" dirty="0" smtClean="0"/>
              <a:t> en el aula</a:t>
            </a:r>
          </a:p>
          <a:p>
            <a:r>
              <a:rPr lang="en-US" sz="2400" dirty="0" err="1" smtClean="0"/>
              <a:t>Entrevistas</a:t>
            </a:r>
            <a:r>
              <a:rPr lang="en-US" sz="2400" dirty="0" smtClean="0"/>
              <a:t> con maestros y </a:t>
            </a:r>
            <a:r>
              <a:rPr lang="en-US" sz="2400" dirty="0" err="1" smtClean="0"/>
              <a:t>administradores</a:t>
            </a:r>
            <a:r>
              <a:rPr lang="en-US" sz="2400" dirty="0" smtClean="0"/>
              <a:t> </a:t>
            </a:r>
          </a:p>
          <a:p>
            <a:r>
              <a:rPr lang="en-US" sz="2400" dirty="0" err="1" smtClean="0"/>
              <a:t>Asistencia</a:t>
            </a:r>
            <a:r>
              <a:rPr lang="en-US" sz="2400" dirty="0" smtClean="0"/>
              <a:t> en </a:t>
            </a:r>
            <a:r>
              <a:rPr lang="en-US" sz="2400" dirty="0" err="1" smtClean="0"/>
              <a:t>reuniones</a:t>
            </a:r>
            <a:r>
              <a:rPr lang="en-US" sz="2400" dirty="0" smtClean="0"/>
              <a:t> de </a:t>
            </a:r>
            <a:r>
              <a:rPr lang="en-US" sz="2400" dirty="0" err="1" smtClean="0"/>
              <a:t>planificación</a:t>
            </a:r>
            <a:r>
              <a:rPr lang="en-US" sz="2400" dirty="0" smtClean="0"/>
              <a:t> de maestros</a:t>
            </a:r>
          </a:p>
          <a:p>
            <a:r>
              <a:rPr lang="en-US" sz="2400" dirty="0" err="1" smtClean="0"/>
              <a:t>Artefactos</a:t>
            </a:r>
            <a:r>
              <a:rPr lang="en-US" sz="2400" dirty="0" smtClean="0"/>
              <a:t> (</a:t>
            </a:r>
            <a:r>
              <a:rPr lang="en-US" sz="2400" dirty="0" err="1" smtClean="0"/>
              <a:t>cuadernos</a:t>
            </a:r>
            <a:r>
              <a:rPr lang="en-US" sz="2400" dirty="0" smtClean="0"/>
              <a:t>, </a:t>
            </a:r>
            <a:r>
              <a:rPr lang="en-US" sz="2400" dirty="0" err="1" smtClean="0"/>
              <a:t>materiales</a:t>
            </a:r>
            <a:r>
              <a:rPr lang="en-US" sz="2400" dirty="0" smtClean="0"/>
              <a:t> </a:t>
            </a:r>
            <a:r>
              <a:rPr lang="en-US" sz="2400" dirty="0" err="1" smtClean="0"/>
              <a:t>impresos</a:t>
            </a:r>
            <a:r>
              <a:rPr lang="en-US" sz="2400" dirty="0" smtClean="0">
                <a:solidFill>
                  <a:srgbClr val="000000"/>
                </a:solidFill>
              </a:rPr>
              <a:t>, </a:t>
            </a:r>
            <a:r>
              <a:rPr lang="en-US" sz="2400" dirty="0" err="1" smtClean="0">
                <a:solidFill>
                  <a:srgbClr val="000000"/>
                </a:solidFill>
              </a:rPr>
              <a:t>pizarrones</a:t>
            </a:r>
            <a:r>
              <a:rPr lang="en-US" sz="2400" dirty="0" smtClean="0">
                <a:solidFill>
                  <a:srgbClr val="000000"/>
                </a:solidFill>
              </a:rPr>
              <a:t>, etc.)</a:t>
            </a:r>
            <a:endParaRPr lang="en-US" sz="2400" dirty="0">
              <a:solidFill>
                <a:srgbClr val="000000"/>
              </a:solidFill>
            </a:endParaRPr>
          </a:p>
        </p:txBody>
      </p:sp>
    </p:spTree>
    <p:extLst>
      <p:ext uri="{BB962C8B-B14F-4D97-AF65-F5344CB8AC3E}">
        <p14:creationId xmlns:p14="http://schemas.microsoft.com/office/powerpoint/2010/main" val="3296651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00"/>
                </a:solidFill>
              </a:rPr>
              <a:t/>
            </a:r>
            <a:br>
              <a:rPr lang="en-US" dirty="0" smtClean="0">
                <a:solidFill>
                  <a:srgbClr val="000000"/>
                </a:solidFill>
              </a:rPr>
            </a:br>
            <a:r>
              <a:rPr lang="en-US" sz="3600" dirty="0" err="1" smtClean="0">
                <a:solidFill>
                  <a:srgbClr val="000000"/>
                </a:solidFill>
              </a:rPr>
              <a:t>Contexto</a:t>
            </a:r>
            <a:r>
              <a:rPr lang="en-US" sz="3600" dirty="0" smtClean="0">
                <a:solidFill>
                  <a:srgbClr val="000000"/>
                </a:solidFill>
              </a:rPr>
              <a:t> Escolar</a:t>
            </a:r>
            <a:endParaRPr lang="en-US" sz="3600" dirty="0">
              <a:solidFill>
                <a:srgbClr val="000000"/>
              </a:solidFill>
            </a:endParaRPr>
          </a:p>
        </p:txBody>
      </p:sp>
      <p:sp>
        <p:nvSpPr>
          <p:cNvPr id="3" name="Content Placeholder 2"/>
          <p:cNvSpPr>
            <a:spLocks noGrp="1"/>
          </p:cNvSpPr>
          <p:nvPr>
            <p:ph sz="quarter" idx="2"/>
          </p:nvPr>
        </p:nvSpPr>
        <p:spPr>
          <a:xfrm>
            <a:off x="304800" y="1295400"/>
            <a:ext cx="4572000" cy="4876800"/>
          </a:xfrm>
        </p:spPr>
        <p:txBody>
          <a:bodyPr>
            <a:normAutofit/>
          </a:bodyPr>
          <a:lstStyle/>
          <a:p>
            <a:r>
              <a:rPr lang="en-US" sz="2400" dirty="0"/>
              <a:t>Chula Vista Learning Community Charter School (CVLCC</a:t>
            </a:r>
            <a:r>
              <a:rPr lang="en-US" sz="2400" dirty="0" smtClean="0"/>
              <a:t>)</a:t>
            </a:r>
          </a:p>
          <a:p>
            <a:pPr lvl="1"/>
            <a:r>
              <a:rPr lang="en-US" sz="2200" dirty="0" err="1" smtClean="0">
                <a:solidFill>
                  <a:schemeClr val="tx1"/>
                </a:solidFill>
              </a:rPr>
              <a:t>Programa</a:t>
            </a:r>
            <a:r>
              <a:rPr lang="en-US" sz="2200" dirty="0" smtClean="0">
                <a:solidFill>
                  <a:schemeClr val="tx1"/>
                </a:solidFill>
              </a:rPr>
              <a:t> </a:t>
            </a:r>
            <a:r>
              <a:rPr lang="en-US" sz="2200" dirty="0" err="1">
                <a:solidFill>
                  <a:schemeClr val="tx1"/>
                </a:solidFill>
              </a:rPr>
              <a:t>bilingüe</a:t>
            </a:r>
            <a:r>
              <a:rPr lang="en-US" sz="2200" dirty="0">
                <a:solidFill>
                  <a:schemeClr val="tx1"/>
                </a:solidFill>
              </a:rPr>
              <a:t> de </a:t>
            </a:r>
            <a:r>
              <a:rPr lang="en-US" sz="2200" dirty="0" err="1">
                <a:solidFill>
                  <a:schemeClr val="tx1"/>
                </a:solidFill>
              </a:rPr>
              <a:t>doble</a:t>
            </a:r>
            <a:r>
              <a:rPr lang="en-US" sz="2200" dirty="0">
                <a:solidFill>
                  <a:schemeClr val="tx1"/>
                </a:solidFill>
              </a:rPr>
              <a:t> </a:t>
            </a:r>
            <a:r>
              <a:rPr lang="en-US" sz="2200" dirty="0" err="1" smtClean="0">
                <a:solidFill>
                  <a:schemeClr val="tx1"/>
                </a:solidFill>
              </a:rPr>
              <a:t>inmersión</a:t>
            </a:r>
            <a:r>
              <a:rPr lang="en-US" sz="2200" dirty="0" smtClean="0">
                <a:solidFill>
                  <a:schemeClr val="tx1"/>
                </a:solidFill>
              </a:rPr>
              <a:t> (</a:t>
            </a:r>
            <a:r>
              <a:rPr lang="en-US" sz="2200" dirty="0" err="1" smtClean="0">
                <a:solidFill>
                  <a:schemeClr val="tx1"/>
                </a:solidFill>
              </a:rPr>
              <a:t>español-inglés</a:t>
            </a:r>
            <a:r>
              <a:rPr lang="en-US" sz="2200" dirty="0" smtClean="0">
                <a:solidFill>
                  <a:schemeClr val="tx1"/>
                </a:solidFill>
              </a:rPr>
              <a:t>)</a:t>
            </a:r>
          </a:p>
          <a:p>
            <a:pPr lvl="1"/>
            <a:r>
              <a:rPr lang="en-US" sz="2200" dirty="0" err="1" smtClean="0">
                <a:solidFill>
                  <a:schemeClr val="tx1"/>
                </a:solidFill>
              </a:rPr>
              <a:t>Grados</a:t>
            </a:r>
            <a:r>
              <a:rPr lang="en-US" sz="2200" dirty="0" smtClean="0">
                <a:solidFill>
                  <a:schemeClr val="tx1"/>
                </a:solidFill>
              </a:rPr>
              <a:t> </a:t>
            </a:r>
            <a:r>
              <a:rPr lang="en-US" sz="2200" dirty="0">
                <a:solidFill>
                  <a:schemeClr val="tx1"/>
                </a:solidFill>
              </a:rPr>
              <a:t>K</a:t>
            </a:r>
            <a:r>
              <a:rPr lang="en-US" sz="2200" dirty="0" smtClean="0">
                <a:solidFill>
                  <a:schemeClr val="tx1"/>
                </a:solidFill>
              </a:rPr>
              <a:t>-10</a:t>
            </a:r>
            <a:endParaRPr lang="en-US" sz="2200" dirty="0">
              <a:solidFill>
                <a:schemeClr val="tx1"/>
              </a:solidFill>
            </a:endParaRPr>
          </a:p>
          <a:p>
            <a:pPr lvl="1"/>
            <a:r>
              <a:rPr lang="en-US" sz="2200" dirty="0" smtClean="0">
                <a:solidFill>
                  <a:schemeClr val="tx1"/>
                </a:solidFill>
              </a:rPr>
              <a:t>8 </a:t>
            </a:r>
            <a:r>
              <a:rPr lang="en-US" sz="2200" dirty="0" err="1" smtClean="0">
                <a:solidFill>
                  <a:schemeClr val="tx1"/>
                </a:solidFill>
              </a:rPr>
              <a:t>millas</a:t>
            </a:r>
            <a:r>
              <a:rPr lang="en-US" sz="2200" dirty="0" smtClean="0">
                <a:solidFill>
                  <a:schemeClr val="tx1"/>
                </a:solidFill>
              </a:rPr>
              <a:t> de la </a:t>
            </a:r>
            <a:r>
              <a:rPr lang="en-US" sz="2200" dirty="0" err="1" smtClean="0">
                <a:solidFill>
                  <a:schemeClr val="tx1"/>
                </a:solidFill>
              </a:rPr>
              <a:t>frontera</a:t>
            </a:r>
            <a:r>
              <a:rPr lang="en-US" sz="2200" dirty="0" smtClean="0">
                <a:solidFill>
                  <a:schemeClr val="tx1"/>
                </a:solidFill>
              </a:rPr>
              <a:t> EE.UU.-México</a:t>
            </a:r>
            <a:endParaRPr lang="en-US" sz="2200" dirty="0">
              <a:solidFill>
                <a:schemeClr val="tx1"/>
              </a:solidFill>
            </a:endParaRPr>
          </a:p>
          <a:p>
            <a:pPr lvl="1"/>
            <a:r>
              <a:rPr lang="en-US" sz="2200" dirty="0">
                <a:solidFill>
                  <a:schemeClr val="tx1"/>
                </a:solidFill>
              </a:rPr>
              <a:t>95% </a:t>
            </a:r>
            <a:r>
              <a:rPr lang="en-US" sz="2200" dirty="0" err="1">
                <a:solidFill>
                  <a:schemeClr val="tx1"/>
                </a:solidFill>
              </a:rPr>
              <a:t>a</a:t>
            </a:r>
            <a:r>
              <a:rPr lang="en-US" sz="2200" dirty="0" err="1" smtClean="0">
                <a:solidFill>
                  <a:schemeClr val="tx1"/>
                </a:solidFill>
              </a:rPr>
              <a:t>lumnos</a:t>
            </a:r>
            <a:r>
              <a:rPr lang="en-US" sz="2200" dirty="0" smtClean="0">
                <a:solidFill>
                  <a:schemeClr val="tx1"/>
                </a:solidFill>
              </a:rPr>
              <a:t> “Latinos”</a:t>
            </a:r>
            <a:endParaRPr lang="en-US" sz="2200" dirty="0">
              <a:solidFill>
                <a:schemeClr val="tx1"/>
              </a:solidFill>
            </a:endParaRPr>
          </a:p>
          <a:p>
            <a:pPr lvl="1"/>
            <a:r>
              <a:rPr lang="en-US" sz="2200" dirty="0">
                <a:solidFill>
                  <a:schemeClr val="tx1"/>
                </a:solidFill>
              </a:rPr>
              <a:t>53% </a:t>
            </a:r>
            <a:r>
              <a:rPr lang="en-US" sz="2200" dirty="0" err="1">
                <a:solidFill>
                  <a:schemeClr val="tx1"/>
                </a:solidFill>
              </a:rPr>
              <a:t>e</a:t>
            </a:r>
            <a:r>
              <a:rPr lang="en-US" sz="2200" dirty="0" err="1" smtClean="0">
                <a:solidFill>
                  <a:schemeClr val="tx1"/>
                </a:solidFill>
              </a:rPr>
              <a:t>studiantes</a:t>
            </a:r>
            <a:r>
              <a:rPr lang="en-US" sz="2200" dirty="0" smtClean="0">
                <a:solidFill>
                  <a:schemeClr val="tx1"/>
                </a:solidFill>
              </a:rPr>
              <a:t> de </a:t>
            </a:r>
            <a:r>
              <a:rPr lang="en-US" sz="2200" dirty="0" err="1" smtClean="0">
                <a:solidFill>
                  <a:schemeClr val="tx1"/>
                </a:solidFill>
              </a:rPr>
              <a:t>inglés</a:t>
            </a:r>
            <a:endParaRPr lang="en-US" sz="2200" dirty="0" smtClean="0">
              <a:solidFill>
                <a:schemeClr val="tx1"/>
              </a:solidFill>
            </a:endParaRPr>
          </a:p>
          <a:p>
            <a:pPr lvl="1"/>
            <a:r>
              <a:rPr lang="en-US" sz="2200" dirty="0" smtClean="0">
                <a:solidFill>
                  <a:schemeClr val="tx1"/>
                </a:solidFill>
              </a:rPr>
              <a:t>56% </a:t>
            </a:r>
            <a:r>
              <a:rPr lang="en-US" sz="2200" dirty="0" err="1" smtClean="0">
                <a:solidFill>
                  <a:schemeClr val="tx1"/>
                </a:solidFill>
              </a:rPr>
              <a:t>califican</a:t>
            </a:r>
            <a:r>
              <a:rPr lang="en-US" sz="2200" dirty="0" smtClean="0">
                <a:solidFill>
                  <a:schemeClr val="tx1"/>
                </a:solidFill>
              </a:rPr>
              <a:t> </a:t>
            </a:r>
            <a:r>
              <a:rPr lang="en-US" sz="2200" dirty="0" err="1" smtClean="0">
                <a:solidFill>
                  <a:schemeClr val="tx1"/>
                </a:solidFill>
              </a:rPr>
              <a:t>para</a:t>
            </a:r>
            <a:r>
              <a:rPr lang="en-US" sz="2200" dirty="0" smtClean="0">
                <a:solidFill>
                  <a:schemeClr val="tx1"/>
                </a:solidFill>
              </a:rPr>
              <a:t> el </a:t>
            </a:r>
            <a:r>
              <a:rPr lang="en-US" sz="2200" dirty="0" err="1" smtClean="0">
                <a:solidFill>
                  <a:schemeClr val="tx1"/>
                </a:solidFill>
              </a:rPr>
              <a:t>programa</a:t>
            </a:r>
            <a:r>
              <a:rPr lang="en-US" sz="2200" dirty="0" smtClean="0">
                <a:solidFill>
                  <a:schemeClr val="tx1"/>
                </a:solidFill>
              </a:rPr>
              <a:t> de </a:t>
            </a:r>
            <a:r>
              <a:rPr lang="en-US" sz="2200" dirty="0" err="1" smtClean="0">
                <a:solidFill>
                  <a:schemeClr val="tx1"/>
                </a:solidFill>
              </a:rPr>
              <a:t>almuerzo</a:t>
            </a:r>
            <a:r>
              <a:rPr lang="en-US" sz="2200" dirty="0" smtClean="0">
                <a:solidFill>
                  <a:schemeClr val="tx1"/>
                </a:solidFill>
              </a:rPr>
              <a:t> </a:t>
            </a:r>
            <a:r>
              <a:rPr lang="en-US" sz="2200" dirty="0" err="1" smtClean="0">
                <a:solidFill>
                  <a:schemeClr val="tx1"/>
                </a:solidFill>
              </a:rPr>
              <a:t>gratuito</a:t>
            </a:r>
            <a:r>
              <a:rPr lang="en-US" sz="2200" dirty="0" smtClean="0">
                <a:solidFill>
                  <a:schemeClr val="tx1"/>
                </a:solidFill>
              </a:rPr>
              <a:t> o </a:t>
            </a:r>
            <a:r>
              <a:rPr lang="en-US" sz="2200" dirty="0" err="1" smtClean="0">
                <a:solidFill>
                  <a:schemeClr val="tx1"/>
                </a:solidFill>
              </a:rPr>
              <a:t>reducido</a:t>
            </a:r>
            <a:endParaRPr lang="en-US" dirty="0">
              <a:solidFill>
                <a:schemeClr val="tx1"/>
              </a:solidFill>
            </a:endParaRPr>
          </a:p>
          <a:p>
            <a:pPr lvl="1"/>
            <a:r>
              <a:rPr lang="en-US" sz="2200" dirty="0" err="1" smtClean="0">
                <a:solidFill>
                  <a:schemeClr val="tx1"/>
                </a:solidFill>
              </a:rPr>
              <a:t>Escuela</a:t>
            </a:r>
            <a:r>
              <a:rPr lang="en-US" sz="2200" dirty="0" smtClean="0">
                <a:solidFill>
                  <a:schemeClr val="tx1"/>
                </a:solidFill>
              </a:rPr>
              <a:t> </a:t>
            </a:r>
            <a:r>
              <a:rPr lang="en-US" sz="2200" dirty="0" err="1" smtClean="0">
                <a:solidFill>
                  <a:schemeClr val="tx1"/>
                </a:solidFill>
              </a:rPr>
              <a:t>Distinguida</a:t>
            </a:r>
            <a:r>
              <a:rPr lang="en-US" sz="2200" dirty="0" smtClean="0">
                <a:solidFill>
                  <a:schemeClr val="tx1"/>
                </a:solidFill>
              </a:rPr>
              <a:t> de California</a:t>
            </a:r>
            <a:endParaRPr lang="en-US" sz="2200" dirty="0">
              <a:solidFill>
                <a:schemeClr val="tx1"/>
              </a:solidFill>
            </a:endParaRPr>
          </a:p>
        </p:txBody>
      </p:sp>
    </p:spTree>
    <p:extLst>
      <p:ext uri="{BB962C8B-B14F-4D97-AF65-F5344CB8AC3E}">
        <p14:creationId xmlns:p14="http://schemas.microsoft.com/office/powerpoint/2010/main" val="193238782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0000"/>
                </a:solidFill>
              </a:rPr>
              <a:t/>
            </a:r>
            <a:br>
              <a:rPr lang="en-US" dirty="0">
                <a:solidFill>
                  <a:srgbClr val="000000"/>
                </a:solidFill>
              </a:rPr>
            </a:br>
            <a:r>
              <a:rPr lang="en-US" sz="3600" dirty="0" err="1" smtClean="0">
                <a:solidFill>
                  <a:srgbClr val="000000"/>
                </a:solidFill>
              </a:rPr>
              <a:t>Currículum</a:t>
            </a:r>
            <a:endParaRPr lang="en-US" sz="3600" dirty="0"/>
          </a:p>
        </p:txBody>
      </p:sp>
      <p:sp>
        <p:nvSpPr>
          <p:cNvPr id="5" name="Content Placeholder 4"/>
          <p:cNvSpPr>
            <a:spLocks noGrp="1"/>
          </p:cNvSpPr>
          <p:nvPr>
            <p:ph sz="quarter" idx="2"/>
          </p:nvPr>
        </p:nvSpPr>
        <p:spPr>
          <a:xfrm>
            <a:off x="4648200" y="1676400"/>
            <a:ext cx="4038600" cy="4038600"/>
          </a:xfrm>
        </p:spPr>
        <p:txBody>
          <a:bodyPr>
            <a:normAutofit fontScale="92500"/>
          </a:bodyPr>
          <a:lstStyle/>
          <a:p>
            <a:r>
              <a:rPr lang="en-US" dirty="0" err="1" smtClean="0"/>
              <a:t>Basado</a:t>
            </a:r>
            <a:r>
              <a:rPr lang="en-US" dirty="0" smtClean="0"/>
              <a:t> en la </a:t>
            </a:r>
            <a:r>
              <a:rPr lang="en-US" dirty="0" err="1" smtClean="0"/>
              <a:t>pedagogía</a:t>
            </a:r>
            <a:r>
              <a:rPr lang="en-US" dirty="0" smtClean="0"/>
              <a:t> de Paulo </a:t>
            </a:r>
            <a:r>
              <a:rPr lang="en-US" dirty="0" err="1" smtClean="0"/>
              <a:t>Freire</a:t>
            </a:r>
            <a:endParaRPr lang="en-US" dirty="0" smtClean="0"/>
          </a:p>
          <a:p>
            <a:r>
              <a:rPr lang="en-US" dirty="0" err="1" smtClean="0"/>
              <a:t>Inglés</a:t>
            </a:r>
            <a:r>
              <a:rPr lang="en-US" dirty="0" smtClean="0"/>
              <a:t> (</a:t>
            </a:r>
            <a:r>
              <a:rPr lang="en-US" dirty="0" err="1" smtClean="0"/>
              <a:t>Lengua</a:t>
            </a:r>
            <a:r>
              <a:rPr lang="en-US" dirty="0" smtClean="0"/>
              <a:t> y </a:t>
            </a:r>
            <a:r>
              <a:rPr lang="en-US" dirty="0" err="1" smtClean="0"/>
              <a:t>Literatura</a:t>
            </a:r>
            <a:r>
              <a:rPr lang="en-US" dirty="0"/>
              <a:t>)</a:t>
            </a:r>
            <a:r>
              <a:rPr lang="en-US" dirty="0" smtClean="0"/>
              <a:t>, </a:t>
            </a:r>
            <a:r>
              <a:rPr lang="en-US" dirty="0" err="1" smtClean="0"/>
              <a:t>Matemáticas</a:t>
            </a:r>
            <a:r>
              <a:rPr lang="en-US" dirty="0" smtClean="0"/>
              <a:t>, </a:t>
            </a:r>
            <a:r>
              <a:rPr lang="en-US" dirty="0" err="1" smtClean="0"/>
              <a:t>Español</a:t>
            </a:r>
            <a:endParaRPr lang="en-US" dirty="0" smtClean="0"/>
          </a:p>
          <a:p>
            <a:r>
              <a:rPr lang="en-US" dirty="0" smtClean="0">
                <a:solidFill>
                  <a:srgbClr val="000000"/>
                </a:solidFill>
              </a:rPr>
              <a:t>El </a:t>
            </a:r>
            <a:r>
              <a:rPr lang="en-US" dirty="0" err="1" smtClean="0">
                <a:solidFill>
                  <a:srgbClr val="000000"/>
                </a:solidFill>
              </a:rPr>
              <a:t>desarrollo</a:t>
            </a:r>
            <a:r>
              <a:rPr lang="en-US" dirty="0" smtClean="0">
                <a:solidFill>
                  <a:srgbClr val="000000"/>
                </a:solidFill>
              </a:rPr>
              <a:t> del </a:t>
            </a:r>
            <a:r>
              <a:rPr lang="en-US" dirty="0" err="1" smtClean="0">
                <a:solidFill>
                  <a:srgbClr val="000000"/>
                </a:solidFill>
              </a:rPr>
              <a:t>pensamiento</a:t>
            </a:r>
            <a:r>
              <a:rPr lang="en-US" dirty="0" smtClean="0">
                <a:solidFill>
                  <a:srgbClr val="000000"/>
                </a:solidFill>
              </a:rPr>
              <a:t> </a:t>
            </a:r>
            <a:r>
              <a:rPr lang="en-US" dirty="0" err="1" smtClean="0">
                <a:solidFill>
                  <a:srgbClr val="000000"/>
                </a:solidFill>
              </a:rPr>
              <a:t>crítico</a:t>
            </a:r>
            <a:r>
              <a:rPr lang="en-US" dirty="0" smtClean="0">
                <a:solidFill>
                  <a:srgbClr val="000000"/>
                </a:solidFill>
              </a:rPr>
              <a:t> </a:t>
            </a:r>
            <a:r>
              <a:rPr lang="en-US" dirty="0" err="1" smtClean="0">
                <a:solidFill>
                  <a:srgbClr val="000000"/>
                </a:solidFill>
              </a:rPr>
              <a:t>como</a:t>
            </a:r>
            <a:r>
              <a:rPr lang="en-US" dirty="0" smtClean="0">
                <a:solidFill>
                  <a:srgbClr val="000000"/>
                </a:solidFill>
              </a:rPr>
              <a:t> </a:t>
            </a:r>
            <a:r>
              <a:rPr lang="en-US" dirty="0" err="1" smtClean="0">
                <a:solidFill>
                  <a:srgbClr val="000000"/>
                </a:solidFill>
              </a:rPr>
              <a:t>eje</a:t>
            </a:r>
            <a:r>
              <a:rPr lang="en-US" dirty="0" smtClean="0">
                <a:solidFill>
                  <a:srgbClr val="000000"/>
                </a:solidFill>
              </a:rPr>
              <a:t> transversal </a:t>
            </a:r>
          </a:p>
          <a:p>
            <a:r>
              <a:rPr lang="en-US" dirty="0" err="1" smtClean="0"/>
              <a:t>Adopción</a:t>
            </a:r>
            <a:r>
              <a:rPr lang="en-US" dirty="0" smtClean="0"/>
              <a:t> de los </a:t>
            </a:r>
            <a:r>
              <a:rPr lang="en-US" dirty="0" err="1" smtClean="0"/>
              <a:t>estándares</a:t>
            </a:r>
            <a:r>
              <a:rPr lang="en-US" dirty="0" smtClean="0"/>
              <a:t> </a:t>
            </a:r>
            <a:r>
              <a:rPr lang="en-US" dirty="0" err="1" smtClean="0"/>
              <a:t>estatales</a:t>
            </a:r>
            <a:r>
              <a:rPr lang="en-US" dirty="0" smtClean="0"/>
              <a:t> </a:t>
            </a:r>
            <a:r>
              <a:rPr lang="en-US" dirty="0" err="1" smtClean="0"/>
              <a:t>comunes</a:t>
            </a:r>
            <a:r>
              <a:rPr lang="en-US" dirty="0" smtClean="0"/>
              <a:t> (CCSS)</a:t>
            </a:r>
          </a:p>
        </p:txBody>
      </p:sp>
      <p:pic>
        <p:nvPicPr>
          <p:cNvPr id="7" name="Content Placeholder 6" descr="Photo Nov 01, 11 21 09 AM.jpg"/>
          <p:cNvPicPr>
            <a:picLocks noGrp="1" noChangeAspect="1"/>
          </p:cNvPicPr>
          <p:nvPr>
            <p:ph sz="quarter" idx="4"/>
          </p:nvPr>
        </p:nvPicPr>
        <p:blipFill>
          <a:blip r:embed="rId3" cstate="print">
            <a:extLst>
              <a:ext uri="{28A0092B-C50C-407E-A947-70E740481C1C}">
                <a14:useLocalDpi xmlns:a14="http://schemas.microsoft.com/office/drawing/2010/main" val="0"/>
              </a:ext>
            </a:extLst>
          </a:blip>
          <a:srcRect l="12500" r="12500"/>
          <a:stretch>
            <a:fillRect/>
          </a:stretch>
        </p:blipFill>
        <p:spPr>
          <a:xfrm rot="5400000">
            <a:off x="304800" y="1600200"/>
            <a:ext cx="4038600" cy="4038600"/>
          </a:xfrm>
        </p:spPr>
      </p:pic>
    </p:spTree>
    <p:extLst>
      <p:ext uri="{BB962C8B-B14F-4D97-AF65-F5344CB8AC3E}">
        <p14:creationId xmlns:p14="http://schemas.microsoft.com/office/powerpoint/2010/main" val="152986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0000"/>
                </a:solidFill>
              </a:rPr>
              <a:t>Actividad</a:t>
            </a:r>
            <a:r>
              <a:rPr lang="en-US" dirty="0" smtClean="0">
                <a:solidFill>
                  <a:srgbClr val="000000"/>
                </a:solidFill>
              </a:rPr>
              <a:t> de “</a:t>
            </a:r>
            <a:r>
              <a:rPr lang="en-US" dirty="0" err="1" smtClean="0">
                <a:solidFill>
                  <a:srgbClr val="000000"/>
                </a:solidFill>
              </a:rPr>
              <a:t>revisión</a:t>
            </a:r>
            <a:r>
              <a:rPr lang="en-US" dirty="0" smtClean="0">
                <a:solidFill>
                  <a:srgbClr val="000000"/>
                </a:solidFill>
              </a:rPr>
              <a:t> entre pares”</a:t>
            </a:r>
            <a:endParaRPr lang="en-US" dirty="0">
              <a:solidFill>
                <a:srgbClr val="000000"/>
              </a:solidFill>
            </a:endParaRPr>
          </a:p>
        </p:txBody>
      </p:sp>
      <p:sp>
        <p:nvSpPr>
          <p:cNvPr id="3" name="Content Placeholder 2"/>
          <p:cNvSpPr>
            <a:spLocks noGrp="1"/>
          </p:cNvSpPr>
          <p:nvPr>
            <p:ph sz="quarter" idx="1"/>
          </p:nvPr>
        </p:nvSpPr>
        <p:spPr/>
        <p:txBody>
          <a:bodyPr>
            <a:normAutofit/>
          </a:bodyPr>
          <a:lstStyle/>
          <a:p>
            <a:pPr>
              <a:spcBef>
                <a:spcPts val="1200"/>
              </a:spcBef>
            </a:pPr>
            <a:r>
              <a:rPr lang="en-US" sz="2400" dirty="0" smtClean="0"/>
              <a:t>4to </a:t>
            </a:r>
            <a:r>
              <a:rPr lang="en-US" sz="2400" dirty="0" err="1" smtClean="0"/>
              <a:t>grado</a:t>
            </a:r>
            <a:r>
              <a:rPr lang="en-US" sz="2400" dirty="0" smtClean="0"/>
              <a:t>, </a:t>
            </a:r>
            <a:r>
              <a:rPr lang="en-US" sz="2400" dirty="0" err="1" smtClean="0"/>
              <a:t>clase</a:t>
            </a:r>
            <a:r>
              <a:rPr lang="en-US" sz="2400" dirty="0" smtClean="0"/>
              <a:t> </a:t>
            </a:r>
            <a:r>
              <a:rPr lang="en-US" sz="2400" dirty="0" smtClean="0">
                <a:solidFill>
                  <a:srgbClr val="000000"/>
                </a:solidFill>
              </a:rPr>
              <a:t>de </a:t>
            </a:r>
            <a:r>
              <a:rPr lang="en-US" sz="2400" dirty="0" err="1" smtClean="0">
                <a:solidFill>
                  <a:srgbClr val="000000"/>
                </a:solidFill>
              </a:rPr>
              <a:t>Inglés</a:t>
            </a:r>
            <a:r>
              <a:rPr lang="en-US" sz="2400" dirty="0" smtClean="0">
                <a:solidFill>
                  <a:srgbClr val="000000"/>
                </a:solidFill>
              </a:rPr>
              <a:t> (</a:t>
            </a:r>
            <a:r>
              <a:rPr lang="en-US" sz="2400" dirty="0" err="1" smtClean="0">
                <a:solidFill>
                  <a:srgbClr val="000000"/>
                </a:solidFill>
              </a:rPr>
              <a:t>Lengua</a:t>
            </a:r>
            <a:r>
              <a:rPr lang="en-US" sz="2400" dirty="0" smtClean="0">
                <a:solidFill>
                  <a:srgbClr val="000000"/>
                </a:solidFill>
              </a:rPr>
              <a:t> y </a:t>
            </a:r>
            <a:r>
              <a:rPr lang="en-US" sz="2400" dirty="0" err="1" smtClean="0">
                <a:solidFill>
                  <a:srgbClr val="000000"/>
                </a:solidFill>
              </a:rPr>
              <a:t>Literatura</a:t>
            </a:r>
            <a:r>
              <a:rPr lang="en-US" sz="2400" dirty="0" smtClean="0">
                <a:solidFill>
                  <a:srgbClr val="000000"/>
                </a:solidFill>
              </a:rPr>
              <a:t>)</a:t>
            </a:r>
            <a:endParaRPr lang="en-US" sz="2400" dirty="0">
              <a:solidFill>
                <a:srgbClr val="000000"/>
              </a:solidFill>
            </a:endParaRPr>
          </a:p>
          <a:p>
            <a:pPr lvl="1">
              <a:spcBef>
                <a:spcPts val="1200"/>
              </a:spcBef>
            </a:pPr>
            <a:r>
              <a:rPr lang="en-US" sz="2000" dirty="0" err="1" smtClean="0">
                <a:solidFill>
                  <a:schemeClr val="tx1"/>
                </a:solidFill>
              </a:rPr>
              <a:t>Unidad</a:t>
            </a:r>
            <a:r>
              <a:rPr lang="en-US" sz="2000" dirty="0" smtClean="0">
                <a:solidFill>
                  <a:schemeClr val="tx1"/>
                </a:solidFill>
              </a:rPr>
              <a:t> </a:t>
            </a:r>
            <a:r>
              <a:rPr lang="en-US" sz="2000" dirty="0" err="1" smtClean="0">
                <a:solidFill>
                  <a:schemeClr val="tx1"/>
                </a:solidFill>
              </a:rPr>
              <a:t>sobre</a:t>
            </a:r>
            <a:r>
              <a:rPr lang="en-US" sz="2000" dirty="0" smtClean="0">
                <a:solidFill>
                  <a:schemeClr val="tx1"/>
                </a:solidFill>
              </a:rPr>
              <a:t> </a:t>
            </a:r>
            <a:r>
              <a:rPr lang="en-US" sz="2000" dirty="0" err="1" smtClean="0">
                <a:solidFill>
                  <a:schemeClr val="tx1"/>
                </a:solidFill>
              </a:rPr>
              <a:t>migración</a:t>
            </a:r>
            <a:r>
              <a:rPr lang="en-US" sz="2000" dirty="0" smtClean="0">
                <a:solidFill>
                  <a:schemeClr val="tx1"/>
                </a:solidFill>
              </a:rPr>
              <a:t> e </a:t>
            </a:r>
            <a:r>
              <a:rPr lang="en-US" sz="2000" dirty="0" err="1" smtClean="0">
                <a:solidFill>
                  <a:schemeClr val="tx1"/>
                </a:solidFill>
              </a:rPr>
              <a:t>inmigracion</a:t>
            </a:r>
            <a:r>
              <a:rPr lang="en-US" sz="2000" dirty="0" smtClean="0">
                <a:solidFill>
                  <a:schemeClr val="tx1"/>
                </a:solidFill>
              </a:rPr>
              <a:t> </a:t>
            </a:r>
            <a:r>
              <a:rPr lang="en-US" sz="2000" dirty="0" err="1" smtClean="0">
                <a:solidFill>
                  <a:schemeClr val="tx1"/>
                </a:solidFill>
              </a:rPr>
              <a:t>histórica</a:t>
            </a:r>
            <a:endParaRPr lang="en-US" sz="2000" dirty="0">
              <a:solidFill>
                <a:schemeClr val="tx1"/>
              </a:solidFill>
            </a:endParaRPr>
          </a:p>
          <a:p>
            <a:pPr>
              <a:spcBef>
                <a:spcPts val="1200"/>
              </a:spcBef>
            </a:pPr>
            <a:r>
              <a:rPr lang="en-US" sz="2400" dirty="0" err="1" smtClean="0"/>
              <a:t>Estructura</a:t>
            </a:r>
            <a:r>
              <a:rPr lang="en-US" sz="2400" dirty="0" smtClean="0"/>
              <a:t> de </a:t>
            </a:r>
            <a:r>
              <a:rPr lang="en-US" sz="2400" dirty="0" err="1" smtClean="0"/>
              <a:t>actividad</a:t>
            </a:r>
            <a:r>
              <a:rPr lang="en-US" sz="2400" dirty="0" smtClean="0"/>
              <a:t>:</a:t>
            </a:r>
          </a:p>
          <a:p>
            <a:pPr marL="0" indent="0">
              <a:spcBef>
                <a:spcPts val="1200"/>
              </a:spcBef>
              <a:buNone/>
            </a:pPr>
            <a:r>
              <a:rPr lang="en-US" sz="2000" i="1" dirty="0" smtClean="0"/>
              <a:t>En </a:t>
            </a:r>
            <a:r>
              <a:rPr lang="en-US" sz="2000" i="1" dirty="0" err="1" smtClean="0"/>
              <a:t>tu</a:t>
            </a:r>
            <a:r>
              <a:rPr lang="en-US" sz="2000" i="1" dirty="0" smtClean="0"/>
              <a:t> </a:t>
            </a:r>
            <a:r>
              <a:rPr lang="en-US" sz="2000" i="1" dirty="0" err="1" smtClean="0"/>
              <a:t>opinión</a:t>
            </a:r>
            <a:r>
              <a:rPr lang="en-US" sz="2000" i="1" dirty="0" smtClean="0"/>
              <a:t>, </a:t>
            </a:r>
            <a:r>
              <a:rPr lang="en-US" sz="2000" i="1" dirty="0" err="1" smtClean="0"/>
              <a:t>cuál</a:t>
            </a:r>
            <a:r>
              <a:rPr lang="en-US" sz="2000" i="1" dirty="0" smtClean="0"/>
              <a:t> </a:t>
            </a:r>
            <a:r>
              <a:rPr lang="en-US" sz="2000" i="1" dirty="0" err="1" smtClean="0"/>
              <a:t>es</a:t>
            </a:r>
            <a:r>
              <a:rPr lang="en-US" sz="2000" i="1" dirty="0" smtClean="0"/>
              <a:t> el </a:t>
            </a:r>
            <a:r>
              <a:rPr lang="en-US" sz="2000" i="1" dirty="0" err="1" smtClean="0"/>
              <a:t>mejor</a:t>
            </a:r>
            <a:r>
              <a:rPr lang="en-US" sz="2000" i="1" dirty="0" smtClean="0"/>
              <a:t> </a:t>
            </a:r>
            <a:r>
              <a:rPr lang="en-US" sz="2000" i="1" dirty="0" err="1" smtClean="0"/>
              <a:t>camino</a:t>
            </a:r>
            <a:r>
              <a:rPr lang="en-US" sz="2000" i="1" dirty="0" smtClean="0"/>
              <a:t> </a:t>
            </a:r>
            <a:r>
              <a:rPr lang="en-US" sz="2000" i="1" dirty="0" err="1" smtClean="0"/>
              <a:t>que</a:t>
            </a:r>
            <a:r>
              <a:rPr lang="en-US" sz="2000" i="1" dirty="0" smtClean="0"/>
              <a:t> los </a:t>
            </a:r>
            <a:r>
              <a:rPr lang="en-US" sz="2000" i="1" dirty="0" err="1" smtClean="0"/>
              <a:t>inmigrantes</a:t>
            </a:r>
            <a:r>
              <a:rPr lang="en-US" sz="2000" i="1" dirty="0" smtClean="0"/>
              <a:t> </a:t>
            </a:r>
            <a:r>
              <a:rPr lang="en-US" sz="2000" i="1" dirty="0" err="1" smtClean="0"/>
              <a:t>podrían</a:t>
            </a:r>
            <a:r>
              <a:rPr lang="en-US" sz="2000" i="1" dirty="0" smtClean="0"/>
              <a:t> </a:t>
            </a:r>
            <a:r>
              <a:rPr lang="en-US" sz="2000" i="1" dirty="0" err="1" smtClean="0"/>
              <a:t>haber</a:t>
            </a:r>
            <a:r>
              <a:rPr lang="en-US" sz="2000" i="1" dirty="0" smtClean="0"/>
              <a:t> </a:t>
            </a:r>
            <a:r>
              <a:rPr lang="en-US" sz="2000" i="1" dirty="0" err="1" smtClean="0"/>
              <a:t>tomar</a:t>
            </a:r>
            <a:r>
              <a:rPr lang="en-US" sz="2000" i="1" dirty="0" smtClean="0"/>
              <a:t> </a:t>
            </a:r>
            <a:r>
              <a:rPr lang="en-US" sz="2000" i="1" dirty="0" err="1" smtClean="0"/>
              <a:t>para</a:t>
            </a:r>
            <a:r>
              <a:rPr lang="en-US" sz="2000" i="1" dirty="0" smtClean="0"/>
              <a:t> </a:t>
            </a:r>
            <a:r>
              <a:rPr lang="en-US" sz="2000" i="1" dirty="0" err="1" smtClean="0"/>
              <a:t>llegar</a:t>
            </a:r>
            <a:r>
              <a:rPr lang="en-US" sz="2000" i="1" dirty="0" smtClean="0"/>
              <a:t> a California </a:t>
            </a:r>
            <a:r>
              <a:rPr lang="en-US" sz="2000" i="1" dirty="0" err="1" smtClean="0"/>
              <a:t>durante</a:t>
            </a:r>
            <a:r>
              <a:rPr lang="en-US" sz="2000" i="1" dirty="0" smtClean="0"/>
              <a:t> la “</a:t>
            </a:r>
            <a:r>
              <a:rPr lang="en-US" sz="2000" i="1" dirty="0" err="1" smtClean="0"/>
              <a:t>fiebre</a:t>
            </a:r>
            <a:r>
              <a:rPr lang="en-US" sz="2000" i="1" dirty="0" smtClean="0"/>
              <a:t> del </a:t>
            </a:r>
            <a:r>
              <a:rPr lang="en-US" sz="2000" i="1" dirty="0" err="1" smtClean="0"/>
              <a:t>oro</a:t>
            </a:r>
            <a:r>
              <a:rPr lang="en-US" sz="2000" i="1" dirty="0" smtClean="0"/>
              <a:t>” en el año1849?</a:t>
            </a:r>
          </a:p>
          <a:p>
            <a:pPr marL="731520" lvl="1" indent="-457200">
              <a:spcBef>
                <a:spcPts val="1200"/>
              </a:spcBef>
              <a:buFont typeface="+mj-lt"/>
              <a:buAutoNum type="arabicPeriod"/>
            </a:pPr>
            <a:r>
              <a:rPr lang="en-US" sz="2000" dirty="0" smtClean="0">
                <a:solidFill>
                  <a:srgbClr val="000000"/>
                </a:solidFill>
              </a:rPr>
              <a:t>En </a:t>
            </a:r>
            <a:r>
              <a:rPr lang="en-US" sz="2000" dirty="0" err="1" smtClean="0">
                <a:solidFill>
                  <a:srgbClr val="000000"/>
                </a:solidFill>
              </a:rPr>
              <a:t>parejas</a:t>
            </a:r>
            <a:r>
              <a:rPr lang="en-US" sz="2000" dirty="0" smtClean="0">
                <a:solidFill>
                  <a:srgbClr val="000000"/>
                </a:solidFill>
              </a:rPr>
              <a:t>, los </a:t>
            </a:r>
            <a:r>
              <a:rPr lang="en-US" sz="2000" dirty="0" err="1" smtClean="0">
                <a:solidFill>
                  <a:srgbClr val="000000"/>
                </a:solidFill>
              </a:rPr>
              <a:t>alumnos</a:t>
            </a:r>
            <a:r>
              <a:rPr lang="en-US" sz="2000" dirty="0" smtClean="0">
                <a:solidFill>
                  <a:srgbClr val="000000"/>
                </a:solidFill>
              </a:rPr>
              <a:t> </a:t>
            </a:r>
            <a:r>
              <a:rPr lang="en-US" sz="2000" dirty="0" err="1" smtClean="0">
                <a:solidFill>
                  <a:srgbClr val="000000"/>
                </a:solidFill>
              </a:rPr>
              <a:t>planifican</a:t>
            </a:r>
            <a:r>
              <a:rPr lang="en-US" sz="2000" dirty="0" smtClean="0">
                <a:solidFill>
                  <a:srgbClr val="000000"/>
                </a:solidFill>
              </a:rPr>
              <a:t> </a:t>
            </a:r>
            <a:r>
              <a:rPr lang="en-US" sz="2000" dirty="0" err="1" smtClean="0">
                <a:solidFill>
                  <a:srgbClr val="000000"/>
                </a:solidFill>
              </a:rPr>
              <a:t>ensayos</a:t>
            </a:r>
            <a:r>
              <a:rPr lang="en-US" sz="2000" dirty="0" smtClean="0">
                <a:solidFill>
                  <a:srgbClr val="000000"/>
                </a:solidFill>
              </a:rPr>
              <a:t> de </a:t>
            </a:r>
            <a:r>
              <a:rPr lang="en-US" sz="2000" dirty="0" err="1" smtClean="0">
                <a:solidFill>
                  <a:srgbClr val="000000"/>
                </a:solidFill>
              </a:rPr>
              <a:t>opinión</a:t>
            </a:r>
            <a:r>
              <a:rPr lang="en-US" sz="2000" dirty="0" smtClean="0">
                <a:solidFill>
                  <a:srgbClr val="000000"/>
                </a:solidFill>
              </a:rPr>
              <a:t> </a:t>
            </a:r>
            <a:r>
              <a:rPr lang="en-US" sz="2000" dirty="0" err="1" smtClean="0">
                <a:solidFill>
                  <a:srgbClr val="000000"/>
                </a:solidFill>
              </a:rPr>
              <a:t>basados</a:t>
            </a:r>
            <a:r>
              <a:rPr lang="en-US" sz="2000" dirty="0" smtClean="0">
                <a:solidFill>
                  <a:srgbClr val="000000"/>
                </a:solidFill>
              </a:rPr>
              <a:t> en un </a:t>
            </a:r>
            <a:r>
              <a:rPr lang="en-US" sz="2000" dirty="0" err="1" smtClean="0">
                <a:solidFill>
                  <a:srgbClr val="000000"/>
                </a:solidFill>
              </a:rPr>
              <a:t>texto</a:t>
            </a:r>
            <a:r>
              <a:rPr lang="en-US" sz="2000" dirty="0" smtClean="0">
                <a:solidFill>
                  <a:srgbClr val="000000"/>
                </a:solidFill>
              </a:rPr>
              <a:t> </a:t>
            </a:r>
            <a:r>
              <a:rPr lang="en-US" sz="2000" dirty="0" err="1" smtClean="0">
                <a:solidFill>
                  <a:srgbClr val="000000"/>
                </a:solidFill>
              </a:rPr>
              <a:t>informativo</a:t>
            </a:r>
            <a:r>
              <a:rPr lang="en-US" sz="2000" dirty="0" smtClean="0">
                <a:solidFill>
                  <a:srgbClr val="000000"/>
                </a:solidFill>
              </a:rPr>
              <a:t>.</a:t>
            </a:r>
          </a:p>
          <a:p>
            <a:pPr marL="731520" lvl="1" indent="-457200">
              <a:spcBef>
                <a:spcPts val="1200"/>
              </a:spcBef>
              <a:buFont typeface="+mj-lt"/>
              <a:buAutoNum type="arabicPeriod"/>
            </a:pPr>
            <a:r>
              <a:rPr lang="en-US" sz="2000" dirty="0" err="1" smtClean="0">
                <a:solidFill>
                  <a:srgbClr val="000000"/>
                </a:solidFill>
              </a:rPr>
              <a:t>Diálogo</a:t>
            </a:r>
            <a:r>
              <a:rPr lang="en-US" sz="2000" dirty="0" smtClean="0">
                <a:solidFill>
                  <a:srgbClr val="000000"/>
                </a:solidFill>
              </a:rPr>
              <a:t> entre </a:t>
            </a:r>
            <a:r>
              <a:rPr lang="en-US" sz="2000" dirty="0" err="1" smtClean="0">
                <a:solidFill>
                  <a:srgbClr val="000000"/>
                </a:solidFill>
              </a:rPr>
              <a:t>parejas</a:t>
            </a:r>
            <a:r>
              <a:rPr lang="en-US" sz="2000" dirty="0" smtClean="0">
                <a:solidFill>
                  <a:srgbClr val="000000"/>
                </a:solidFill>
              </a:rPr>
              <a:t> </a:t>
            </a:r>
            <a:r>
              <a:rPr lang="en-US" sz="2000" dirty="0" err="1" smtClean="0">
                <a:solidFill>
                  <a:srgbClr val="000000"/>
                </a:solidFill>
              </a:rPr>
              <a:t>después</a:t>
            </a:r>
            <a:r>
              <a:rPr lang="en-US" sz="2000" dirty="0" smtClean="0">
                <a:solidFill>
                  <a:srgbClr val="000000"/>
                </a:solidFill>
              </a:rPr>
              <a:t> de </a:t>
            </a:r>
            <a:r>
              <a:rPr lang="en-US" sz="2000" dirty="0" err="1" smtClean="0">
                <a:solidFill>
                  <a:srgbClr val="000000"/>
                </a:solidFill>
              </a:rPr>
              <a:t>intercambiar</a:t>
            </a:r>
            <a:r>
              <a:rPr lang="en-US" sz="2000" dirty="0" smtClean="0">
                <a:solidFill>
                  <a:srgbClr val="000000"/>
                </a:solidFill>
              </a:rPr>
              <a:t> </a:t>
            </a:r>
            <a:r>
              <a:rPr lang="en-US" sz="2000" dirty="0" err="1" smtClean="0">
                <a:solidFill>
                  <a:srgbClr val="000000"/>
                </a:solidFill>
              </a:rPr>
              <a:t>las</a:t>
            </a:r>
            <a:r>
              <a:rPr lang="en-US" sz="2000" dirty="0" smtClean="0">
                <a:solidFill>
                  <a:srgbClr val="000000"/>
                </a:solidFill>
              </a:rPr>
              <a:t> </a:t>
            </a:r>
            <a:r>
              <a:rPr lang="en-US" sz="2000" dirty="0" err="1" smtClean="0">
                <a:solidFill>
                  <a:srgbClr val="000000"/>
                </a:solidFill>
              </a:rPr>
              <a:t>planificaciones</a:t>
            </a:r>
            <a:r>
              <a:rPr lang="en-US" sz="2000" dirty="0" smtClean="0">
                <a:solidFill>
                  <a:srgbClr val="000000"/>
                </a:solidFill>
              </a:rPr>
              <a:t> de los </a:t>
            </a:r>
            <a:r>
              <a:rPr lang="en-US" sz="2000" dirty="0" err="1" smtClean="0">
                <a:solidFill>
                  <a:srgbClr val="000000"/>
                </a:solidFill>
              </a:rPr>
              <a:t>ensayos</a:t>
            </a:r>
            <a:r>
              <a:rPr lang="en-US" sz="2000" dirty="0" smtClean="0">
                <a:solidFill>
                  <a:srgbClr val="000000"/>
                </a:solidFill>
              </a:rPr>
              <a:t> y </a:t>
            </a:r>
            <a:r>
              <a:rPr lang="en-US" sz="2000" dirty="0" err="1" smtClean="0">
                <a:solidFill>
                  <a:srgbClr val="000000"/>
                </a:solidFill>
              </a:rPr>
              <a:t>comentarios</a:t>
            </a:r>
            <a:r>
              <a:rPr lang="en-US" sz="2000" dirty="0" smtClean="0">
                <a:solidFill>
                  <a:srgbClr val="000000"/>
                </a:solidFill>
              </a:rPr>
              <a:t> </a:t>
            </a:r>
            <a:r>
              <a:rPr lang="en-US" sz="2000" dirty="0" err="1" smtClean="0">
                <a:solidFill>
                  <a:srgbClr val="000000"/>
                </a:solidFill>
              </a:rPr>
              <a:t>escritos</a:t>
            </a:r>
            <a:r>
              <a:rPr lang="en-US" sz="2000" dirty="0" smtClean="0">
                <a:solidFill>
                  <a:srgbClr val="000000"/>
                </a:solidFill>
              </a:rPr>
              <a:t>.</a:t>
            </a:r>
            <a:endParaRPr lang="en-US" sz="2000" dirty="0">
              <a:solidFill>
                <a:srgbClr val="000000"/>
              </a:solidFill>
            </a:endParaRPr>
          </a:p>
          <a:p>
            <a:pPr marL="731520" lvl="1" indent="-457200">
              <a:spcBef>
                <a:spcPts val="1200"/>
              </a:spcBef>
              <a:buFont typeface="+mj-lt"/>
              <a:buAutoNum type="arabicPeriod"/>
            </a:pPr>
            <a:r>
              <a:rPr lang="en-US" sz="2000" dirty="0" smtClean="0">
                <a:solidFill>
                  <a:srgbClr val="000000"/>
                </a:solidFill>
              </a:rPr>
              <a:t>Los </a:t>
            </a:r>
            <a:r>
              <a:rPr lang="en-US" sz="2000" dirty="0" err="1" smtClean="0">
                <a:solidFill>
                  <a:srgbClr val="000000"/>
                </a:solidFill>
              </a:rPr>
              <a:t>alumnos</a:t>
            </a:r>
            <a:r>
              <a:rPr lang="en-US" sz="2000" dirty="0" smtClean="0">
                <a:solidFill>
                  <a:srgbClr val="000000"/>
                </a:solidFill>
              </a:rPr>
              <a:t> </a:t>
            </a:r>
            <a:r>
              <a:rPr lang="en-US" sz="2000" dirty="0" err="1" smtClean="0">
                <a:solidFill>
                  <a:srgbClr val="000000"/>
                </a:solidFill>
              </a:rPr>
              <a:t>utilizan</a:t>
            </a:r>
            <a:r>
              <a:rPr lang="en-US" sz="2000" dirty="0" smtClean="0">
                <a:solidFill>
                  <a:srgbClr val="000000"/>
                </a:solidFill>
              </a:rPr>
              <a:t> </a:t>
            </a:r>
            <a:r>
              <a:rPr lang="en-US" sz="2000" dirty="0" err="1" smtClean="0">
                <a:solidFill>
                  <a:srgbClr val="000000"/>
                </a:solidFill>
              </a:rPr>
              <a:t>gráficos</a:t>
            </a:r>
            <a:r>
              <a:rPr lang="en-US" sz="2000" dirty="0" smtClean="0">
                <a:solidFill>
                  <a:srgbClr val="000000"/>
                </a:solidFill>
              </a:rPr>
              <a:t> y </a:t>
            </a:r>
            <a:r>
              <a:rPr lang="en-US" sz="2000" dirty="0" err="1" smtClean="0">
                <a:solidFill>
                  <a:srgbClr val="000000"/>
                </a:solidFill>
              </a:rPr>
              <a:t>listas</a:t>
            </a:r>
            <a:r>
              <a:rPr lang="en-US" sz="2000" dirty="0" smtClean="0">
                <a:solidFill>
                  <a:srgbClr val="000000"/>
                </a:solidFill>
              </a:rPr>
              <a:t> </a:t>
            </a:r>
            <a:r>
              <a:rPr lang="en-US" sz="2000" dirty="0" err="1" smtClean="0">
                <a:solidFill>
                  <a:srgbClr val="000000"/>
                </a:solidFill>
              </a:rPr>
              <a:t>para</a:t>
            </a:r>
            <a:r>
              <a:rPr lang="en-US" sz="2000" dirty="0" smtClean="0">
                <a:solidFill>
                  <a:srgbClr val="000000"/>
                </a:solidFill>
              </a:rPr>
              <a:t> </a:t>
            </a:r>
            <a:r>
              <a:rPr lang="en-US" sz="2000" dirty="0" err="1" smtClean="0">
                <a:solidFill>
                  <a:srgbClr val="000000"/>
                </a:solidFill>
              </a:rPr>
              <a:t>organizar</a:t>
            </a:r>
            <a:r>
              <a:rPr lang="en-US" sz="2000" dirty="0" smtClean="0">
                <a:solidFill>
                  <a:srgbClr val="000000"/>
                </a:solidFill>
              </a:rPr>
              <a:t> el </a:t>
            </a:r>
            <a:r>
              <a:rPr lang="en-US" sz="2000" dirty="0" err="1" smtClean="0">
                <a:solidFill>
                  <a:srgbClr val="000000"/>
                </a:solidFill>
              </a:rPr>
              <a:t>diálogo</a:t>
            </a:r>
            <a:r>
              <a:rPr lang="en-US" sz="2000" dirty="0" smtClean="0">
                <a:solidFill>
                  <a:srgbClr val="000000"/>
                </a:solidFill>
              </a:rPr>
              <a:t> </a:t>
            </a:r>
            <a:r>
              <a:rPr lang="en-US" sz="2000" dirty="0" err="1" smtClean="0">
                <a:solidFill>
                  <a:srgbClr val="000000"/>
                </a:solidFill>
              </a:rPr>
              <a:t>grupal</a:t>
            </a:r>
            <a:r>
              <a:rPr lang="en-US" sz="2000" dirty="0" smtClean="0">
                <a:solidFill>
                  <a:srgbClr val="000000"/>
                </a:solidFill>
              </a:rPr>
              <a:t>.</a:t>
            </a:r>
          </a:p>
          <a:p>
            <a:pPr marL="731520" lvl="1" indent="-457200">
              <a:spcBef>
                <a:spcPts val="1200"/>
              </a:spcBef>
              <a:buFont typeface="+mj-lt"/>
              <a:buAutoNum type="arabicPeriod"/>
            </a:pPr>
            <a:endParaRPr lang="en-US" sz="2000" dirty="0">
              <a:solidFill>
                <a:srgbClr val="000000"/>
              </a:solidFill>
            </a:endParaRPr>
          </a:p>
        </p:txBody>
      </p:sp>
    </p:spTree>
    <p:extLst>
      <p:ext uri="{BB962C8B-B14F-4D97-AF65-F5344CB8AC3E}">
        <p14:creationId xmlns:p14="http://schemas.microsoft.com/office/powerpoint/2010/main" val="170159574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3-06-11 at 7.15.45 PM.png"/>
          <p:cNvPicPr>
            <a:picLocks noChangeAspect="1"/>
          </p:cNvPicPr>
          <p:nvPr/>
        </p:nvPicPr>
        <p:blipFill rotWithShape="1">
          <a:blip r:embed="rId3">
            <a:extLst>
              <a:ext uri="{28A0092B-C50C-407E-A947-70E740481C1C}">
                <a14:useLocalDpi xmlns:a14="http://schemas.microsoft.com/office/drawing/2010/main" val="0"/>
              </a:ext>
            </a:extLst>
          </a:blip>
          <a:srcRect r="2066"/>
          <a:stretch/>
        </p:blipFill>
        <p:spPr>
          <a:xfrm>
            <a:off x="127001" y="0"/>
            <a:ext cx="8699522" cy="6858000"/>
          </a:xfrm>
          <a:prstGeom prst="rect">
            <a:avLst/>
          </a:prstGeom>
        </p:spPr>
      </p:pic>
    </p:spTree>
    <p:extLst>
      <p:ext uri="{BB962C8B-B14F-4D97-AF65-F5344CB8AC3E}">
        <p14:creationId xmlns:p14="http://schemas.microsoft.com/office/powerpoint/2010/main" val="174559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Shot 2013-06-11 at 7.16.50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700" y="0"/>
            <a:ext cx="8857387" cy="6858000"/>
          </a:xfrm>
          <a:prstGeom prst="rect">
            <a:avLst/>
          </a:prstGeom>
        </p:spPr>
      </p:pic>
    </p:spTree>
    <p:extLst>
      <p:ext uri="{BB962C8B-B14F-4D97-AF65-F5344CB8AC3E}">
        <p14:creationId xmlns:p14="http://schemas.microsoft.com/office/powerpoint/2010/main" val="10674184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12302</TotalTime>
  <Words>1624</Words>
  <Application>Microsoft Macintosh PowerPoint</Application>
  <PresentationFormat>On-screen Show (4:3)</PresentationFormat>
  <Paragraphs>146</Paragraphs>
  <Slides>16</Slides>
  <Notes>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Origin</vt:lpstr>
      <vt:lpstr>Inmersión bilingüe en la frontera entre California y México:  Una perspectiva freireana  </vt:lpstr>
      <vt:lpstr>Antecedentes</vt:lpstr>
      <vt:lpstr>Objetivos</vt:lpstr>
      <vt:lpstr>Metodología</vt:lpstr>
      <vt:lpstr> Contexto Escolar</vt:lpstr>
      <vt:lpstr> Currículum</vt:lpstr>
      <vt:lpstr>Actividad de “revisión entre pares”</vt:lpstr>
      <vt:lpstr>PowerPoint Presentation</vt:lpstr>
      <vt:lpstr>PowerPoint Presentation</vt:lpstr>
      <vt:lpstr>Video</vt:lpstr>
      <vt:lpstr>Características de interacciones entre alumnos</vt:lpstr>
      <vt:lpstr>Otras cuestiones</vt:lpstr>
      <vt:lpstr>             Prácticas claves que “corresponden” a los estándares estatales comunes (CCSS)</vt:lpstr>
      <vt:lpstr>Prácticas claves cont.</vt:lpstr>
      <vt:lpstr>Los estándares en un aula basado en una perspectiva freireana </vt:lpstr>
      <vt:lpstr>Referencias bibliográficas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Dual-language immersion along the California-Mexico border: A Freirean approach</dc:title>
  <dc:creator>Maria Jose Aragon</dc:creator>
  <cp:lastModifiedBy>Kathryn Anderson-Levitt</cp:lastModifiedBy>
  <cp:revision>152</cp:revision>
  <cp:lastPrinted>2013-09-07T18:10:27Z</cp:lastPrinted>
  <dcterms:created xsi:type="dcterms:W3CDTF">2013-09-15T20:23:42Z</dcterms:created>
  <dcterms:modified xsi:type="dcterms:W3CDTF">2013-11-14T05:51:26Z</dcterms:modified>
</cp:coreProperties>
</file>