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handoutMasterIdLst>
    <p:handoutMasterId r:id="rId19"/>
  </p:handoutMasterIdLst>
  <p:sldIdLst>
    <p:sldId id="256" r:id="rId2"/>
    <p:sldId id="257" r:id="rId3"/>
    <p:sldId id="268" r:id="rId4"/>
    <p:sldId id="272" r:id="rId5"/>
    <p:sldId id="258" r:id="rId6"/>
    <p:sldId id="266" r:id="rId7"/>
    <p:sldId id="259" r:id="rId8"/>
    <p:sldId id="263" r:id="rId9"/>
    <p:sldId id="264" r:id="rId10"/>
    <p:sldId id="267" r:id="rId11"/>
    <p:sldId id="260" r:id="rId12"/>
    <p:sldId id="265" r:id="rId13"/>
    <p:sldId id="261" r:id="rId14"/>
    <p:sldId id="276" r:id="rId15"/>
    <p:sldId id="275" r:id="rId16"/>
    <p:sldId id="2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136"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466F3C-EC1A-A540-B43C-9D8114440D04}" type="datetimeFigureOut">
              <a:rPr lang="en-US" smtClean="0"/>
              <a:t>11/13/13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C325-B898-9E44-9BD9-DF7D93F0EF09}" type="slidenum">
              <a:rPr lang="en-US" smtClean="0"/>
              <a:t>‹#›</a:t>
            </a:fld>
            <a:endParaRPr lang="en-US"/>
          </a:p>
        </p:txBody>
      </p:sp>
    </p:spTree>
    <p:extLst>
      <p:ext uri="{BB962C8B-B14F-4D97-AF65-F5344CB8AC3E}">
        <p14:creationId xmlns:p14="http://schemas.microsoft.com/office/powerpoint/2010/main" val="1096969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B61349-4C80-45B7-95CD-C7EB1982C321}" type="datetimeFigureOut">
              <a:rPr lang="en-US" smtClean="0"/>
              <a:pPr/>
              <a:t>11/13/13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2CB7A7-34C4-4C0B-B3CF-2A915A5ABE44}" type="slidenum">
              <a:rPr lang="en-US" smtClean="0"/>
              <a:pPr/>
              <a:t>‹#›</a:t>
            </a:fld>
            <a:endParaRPr lang="en-US"/>
          </a:p>
        </p:txBody>
      </p:sp>
    </p:spTree>
    <p:extLst>
      <p:ext uri="{BB962C8B-B14F-4D97-AF65-F5344CB8AC3E}">
        <p14:creationId xmlns:p14="http://schemas.microsoft.com/office/powerpoint/2010/main" val="2888456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Chula Vista Community Charter School (CVLCC) is situated eight miles from the Mexico border, 95 percent of the student population at the K-8 school is Latino, with 53 percent English Learners and over half come from families that qualify for free and reduced lunch. CVLCC was performing so poorly that it made the federal watch list for three years. Today, the K-8 school has test scores among the highest in the district and has been recognized as a California Distinguished School.  CVLCC was on the federal “program improvement” list until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2008, when it raised and sustained its Academic Performance Index scores from 680 in 2005 to </a:t>
            </a:r>
            <a:r>
              <a:rPr lang="en-US"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880</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in 2012, exceeding the state goal of 800.</a:t>
            </a:r>
          </a:p>
          <a:p>
            <a:endParaRPr lang="en-US" dirty="0"/>
          </a:p>
        </p:txBody>
      </p:sp>
      <p:sp>
        <p:nvSpPr>
          <p:cNvPr id="4" name="Slide Number Placeholder 3"/>
          <p:cNvSpPr>
            <a:spLocks noGrp="1"/>
          </p:cNvSpPr>
          <p:nvPr>
            <p:ph type="sldNum" sz="quarter" idx="10"/>
          </p:nvPr>
        </p:nvSpPr>
        <p:spPr/>
        <p:txBody>
          <a:bodyPr/>
          <a:lstStyle/>
          <a:p>
            <a:fld id="{E42CB7A7-34C4-4C0B-B3CF-2A915A5ABE44}" type="slidenum">
              <a:rPr lang="en-US" smtClean="0"/>
              <a:pPr/>
              <a:t>5</a:t>
            </a:fld>
            <a:endParaRPr lang="en-US"/>
          </a:p>
        </p:txBody>
      </p:sp>
    </p:spTree>
    <p:extLst>
      <p:ext uri="{BB962C8B-B14F-4D97-AF65-F5344CB8AC3E}">
        <p14:creationId xmlns:p14="http://schemas.microsoft.com/office/powerpoint/2010/main" val="291783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8000"/>
                </a:solidFill>
              </a:rPr>
              <a:t>Can</a:t>
            </a:r>
            <a:r>
              <a:rPr lang="en-US" baseline="0" dirty="0" smtClean="0">
                <a:solidFill>
                  <a:srgbClr val="008000"/>
                </a:solidFill>
              </a:rPr>
              <a:t> we insert an appropriate wall poster from our Oct 31, 2012 visit showing the grand design—</a:t>
            </a:r>
            <a:r>
              <a:rPr lang="en-US" baseline="0" dirty="0" err="1" smtClean="0">
                <a:solidFill>
                  <a:srgbClr val="008000"/>
                </a:solidFill>
              </a:rPr>
              <a:t>cada</a:t>
            </a:r>
            <a:r>
              <a:rPr lang="en-US" baseline="0" dirty="0" smtClean="0">
                <a:solidFill>
                  <a:srgbClr val="008000"/>
                </a:solidFill>
              </a:rPr>
              <a:t> </a:t>
            </a:r>
            <a:r>
              <a:rPr lang="en-US" baseline="0" dirty="0" err="1" smtClean="0">
                <a:solidFill>
                  <a:srgbClr val="008000"/>
                </a:solidFill>
              </a:rPr>
              <a:t>quien</a:t>
            </a:r>
            <a:r>
              <a:rPr lang="en-US" baseline="0" dirty="0" smtClean="0">
                <a:solidFill>
                  <a:srgbClr val="008000"/>
                </a:solidFill>
              </a:rPr>
              <a:t> forma </a:t>
            </a:r>
            <a:r>
              <a:rPr lang="en-US" baseline="0" dirty="0" err="1" smtClean="0">
                <a:solidFill>
                  <a:srgbClr val="008000"/>
                </a:solidFill>
              </a:rPr>
              <a:t>su</a:t>
            </a:r>
            <a:r>
              <a:rPr lang="en-US" baseline="0" dirty="0" smtClean="0">
                <a:solidFill>
                  <a:srgbClr val="008000"/>
                </a:solidFill>
              </a:rPr>
              <a:t> </a:t>
            </a:r>
            <a:r>
              <a:rPr lang="en-US" baseline="0" dirty="0" err="1" smtClean="0">
                <a:solidFill>
                  <a:srgbClr val="008000"/>
                </a:solidFill>
              </a:rPr>
              <a:t>propia</a:t>
            </a:r>
            <a:r>
              <a:rPr lang="en-US" baseline="0" dirty="0" smtClean="0">
                <a:solidFill>
                  <a:srgbClr val="008000"/>
                </a:solidFill>
              </a:rPr>
              <a:t> </a:t>
            </a:r>
            <a:r>
              <a:rPr lang="en-US" baseline="0" dirty="0" err="1" smtClean="0">
                <a:solidFill>
                  <a:srgbClr val="008000"/>
                </a:solidFill>
              </a:rPr>
              <a:t>opinión</a:t>
            </a:r>
            <a:r>
              <a:rPr lang="en-US" baseline="0" dirty="0" smtClean="0">
                <a:solidFill>
                  <a:srgbClr val="008000"/>
                </a:solidFill>
              </a:rPr>
              <a:t>…etc.?</a:t>
            </a:r>
            <a:endParaRPr lang="en-US" smtClean="0">
              <a:solidFill>
                <a:srgbClr val="008000"/>
              </a:solidFill>
            </a:endParaRPr>
          </a:p>
          <a:p>
            <a:endParaRPr lang="en-US" dirty="0"/>
          </a:p>
        </p:txBody>
      </p:sp>
      <p:sp>
        <p:nvSpPr>
          <p:cNvPr id="4" name="Slide Number Placeholder 3"/>
          <p:cNvSpPr>
            <a:spLocks noGrp="1"/>
          </p:cNvSpPr>
          <p:nvPr>
            <p:ph type="sldNum" sz="quarter" idx="10"/>
          </p:nvPr>
        </p:nvSpPr>
        <p:spPr/>
        <p:txBody>
          <a:bodyPr/>
          <a:lstStyle/>
          <a:p>
            <a:fld id="{E42CB7A7-34C4-4C0B-B3CF-2A915A5ABE44}"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Essay Topic: </a:t>
            </a:r>
            <a:r>
              <a:rPr lang="en-US" sz="1200" i="1" dirty="0" smtClean="0"/>
              <a:t>In your opinion, what was the best route for Forty-niners to migrate to California during the Gold Rush of 1849?</a:t>
            </a:r>
          </a:p>
          <a:p>
            <a:r>
              <a:rPr lang="en-US" sz="1200" dirty="0" smtClean="0"/>
              <a:t>Assignment was part of unit on migration and immigration</a:t>
            </a:r>
          </a:p>
          <a:p>
            <a:r>
              <a:rPr lang="en-US" sz="1200" dirty="0" smtClean="0"/>
              <a:t>Students wrote an opinion piece based on evidence provided in an informational text </a:t>
            </a:r>
          </a:p>
          <a:p>
            <a:r>
              <a:rPr lang="en-US" sz="1200" dirty="0" smtClean="0"/>
              <a:t>Video shows group dialogue based on peer-editing after essays were exchanged</a:t>
            </a:r>
            <a:endParaRPr lang="en-US" sz="1200" i="1" dirty="0" smtClean="0"/>
          </a:p>
          <a:p>
            <a:r>
              <a:rPr lang="en-US" sz="1200" dirty="0" smtClean="0"/>
              <a:t>Students used checklist and worksheets to scaffold dialogue and provide peer feedback by evaluating </a:t>
            </a:r>
            <a:r>
              <a:rPr lang="en-US" sz="1200" i="1" dirty="0" smtClean="0"/>
              <a:t>opinion</a:t>
            </a:r>
            <a:r>
              <a:rPr lang="en-US" sz="1200" dirty="0" smtClean="0"/>
              <a:t>,</a:t>
            </a:r>
            <a:r>
              <a:rPr lang="en-US" sz="1200" i="1" dirty="0" smtClean="0"/>
              <a:t> evidence</a:t>
            </a:r>
            <a:r>
              <a:rPr lang="en-US" sz="1200" dirty="0" smtClean="0"/>
              <a:t>,</a:t>
            </a:r>
            <a:r>
              <a:rPr lang="en-US" sz="1200" i="1" dirty="0" smtClean="0"/>
              <a:t> </a:t>
            </a:r>
            <a:r>
              <a:rPr lang="en-US" sz="1200" dirty="0" smtClean="0"/>
              <a:t>and </a:t>
            </a:r>
            <a:r>
              <a:rPr lang="en-US" sz="1200" i="1" dirty="0" smtClean="0"/>
              <a:t>explanation</a:t>
            </a:r>
            <a:r>
              <a:rPr lang="en-US" sz="1200" dirty="0" smtClean="0"/>
              <a:t> in each other’s essays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42CB7A7-34C4-4C0B-B3CF-2A915A5ABE44}" type="slidenum">
              <a:rPr lang="en-US" smtClean="0"/>
              <a:pPr/>
              <a:t>7</a:t>
            </a:fld>
            <a:endParaRPr lang="en-US"/>
          </a:p>
        </p:txBody>
      </p:sp>
    </p:spTree>
    <p:extLst>
      <p:ext uri="{BB962C8B-B14F-4D97-AF65-F5344CB8AC3E}">
        <p14:creationId xmlns:p14="http://schemas.microsoft.com/office/powerpoint/2010/main" val="2953352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rgbClr val="008000"/>
              </a:solidFill>
            </a:endParaRPr>
          </a:p>
        </p:txBody>
      </p:sp>
      <p:sp>
        <p:nvSpPr>
          <p:cNvPr id="4" name="Slide Number Placeholder 3"/>
          <p:cNvSpPr>
            <a:spLocks noGrp="1"/>
          </p:cNvSpPr>
          <p:nvPr>
            <p:ph type="sldNum" sz="quarter" idx="10"/>
          </p:nvPr>
        </p:nvSpPr>
        <p:spPr/>
        <p:txBody>
          <a:bodyPr/>
          <a:lstStyle/>
          <a:p>
            <a:fld id="{E42CB7A7-34C4-4C0B-B3CF-2A915A5ABE44}"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u="sng" dirty="0" smtClean="0"/>
              <a:t>Critical thinkin</a:t>
            </a:r>
            <a:r>
              <a:rPr lang="en-US" sz="2000" b="1" dirty="0" smtClean="0"/>
              <a:t>g </a:t>
            </a:r>
            <a:r>
              <a:rPr lang="en-US" sz="2000" dirty="0" smtClean="0"/>
              <a:t>as a “genre”—understood as socially situated action and involving communicative practices (“schemas”) associated with texts and related material artifacts (</a:t>
            </a:r>
            <a:r>
              <a:rPr lang="en-US" sz="2000" dirty="0" err="1" smtClean="0"/>
              <a:t>Bazerman</a:t>
            </a:r>
            <a:r>
              <a:rPr lang="en-US" sz="2000" dirty="0" smtClean="0"/>
              <a:t>, Collin)</a:t>
            </a:r>
          </a:p>
          <a:p>
            <a:pPr lvl="1"/>
            <a:r>
              <a:rPr lang="en-US" sz="1800" dirty="0" smtClean="0">
                <a:solidFill>
                  <a:schemeClr val="tx1"/>
                </a:solidFill>
              </a:rPr>
              <a:t>Students’ use of </a:t>
            </a:r>
            <a:r>
              <a:rPr lang="en-US" sz="1800" b="1" dirty="0" smtClean="0">
                <a:solidFill>
                  <a:schemeClr val="tx1"/>
                </a:solidFill>
              </a:rPr>
              <a:t>“knowledge operators</a:t>
            </a:r>
            <a:r>
              <a:rPr lang="en-US" sz="1800" dirty="0" smtClean="0">
                <a:solidFill>
                  <a:schemeClr val="tx1"/>
                </a:solidFill>
              </a:rPr>
              <a:t>” — high level analytic terms (“evidence”, “thesis statement”, “topic sentence”, “opinion” etc.)</a:t>
            </a:r>
          </a:p>
          <a:p>
            <a:pPr lvl="1"/>
            <a:r>
              <a:rPr lang="en-US" sz="1800" b="1" dirty="0" smtClean="0">
                <a:solidFill>
                  <a:schemeClr val="tx1"/>
                </a:solidFill>
              </a:rPr>
              <a:t>Material artifacts </a:t>
            </a:r>
            <a:r>
              <a:rPr lang="en-US" sz="1800" dirty="0" smtClean="0">
                <a:solidFill>
                  <a:schemeClr val="tx1"/>
                </a:solidFill>
              </a:rPr>
              <a:t>used to communicate and capture meaning (e.g. worksheets, bulletin boards)</a:t>
            </a:r>
          </a:p>
          <a:p>
            <a:pPr lvl="1"/>
            <a:r>
              <a:rPr lang="en-US" sz="1800" dirty="0" smtClean="0">
                <a:solidFill>
                  <a:schemeClr val="tx1"/>
                </a:solidFill>
                <a:cs typeface="Cambria"/>
              </a:rPr>
              <a:t>Understanding of process (“So now…” “Let’s see if…”) </a:t>
            </a:r>
            <a:r>
              <a:rPr lang="en-US" sz="1800" b="1" dirty="0" smtClean="0">
                <a:solidFill>
                  <a:schemeClr val="tx1"/>
                </a:solidFill>
                <a:cs typeface="Cambria"/>
              </a:rPr>
              <a:t>dialogic </a:t>
            </a:r>
            <a:r>
              <a:rPr lang="en-US" sz="1800" b="1" dirty="0" smtClean="0">
                <a:solidFill>
                  <a:schemeClr val="tx1"/>
                </a:solidFill>
              </a:rPr>
              <a:t>thematic progression</a:t>
            </a:r>
            <a:r>
              <a:rPr lang="en-US" sz="1800" dirty="0" smtClean="0">
                <a:solidFill>
                  <a:schemeClr val="tx1"/>
                </a:solidFill>
              </a:rPr>
              <a:t> (</a:t>
            </a:r>
            <a:r>
              <a:rPr lang="en-US" sz="1800" dirty="0" err="1" smtClean="0">
                <a:solidFill>
                  <a:schemeClr val="tx1"/>
                </a:solidFill>
              </a:rPr>
              <a:t>Gumperz</a:t>
            </a:r>
            <a:r>
              <a:rPr lang="en-US" sz="1800" dirty="0" smtClean="0">
                <a:solidFill>
                  <a:schemeClr val="tx1"/>
                </a:solidFill>
              </a:rPr>
              <a:t>)</a:t>
            </a:r>
          </a:p>
          <a:p>
            <a:pPr lvl="1"/>
            <a:r>
              <a:rPr lang="en-US" sz="1800" dirty="0" smtClean="0">
                <a:solidFill>
                  <a:schemeClr val="tx1"/>
                </a:solidFill>
              </a:rPr>
              <a:t>Shared ways of providing and receiving feedback (O’Connor and Michaels)</a:t>
            </a:r>
          </a:p>
          <a:p>
            <a:r>
              <a:rPr lang="en-US" sz="2000" dirty="0" smtClean="0"/>
              <a:t>Blending of </a:t>
            </a:r>
            <a:r>
              <a:rPr lang="en-US" sz="2000" b="1" dirty="0" smtClean="0"/>
              <a:t>informal and academic language</a:t>
            </a:r>
            <a:r>
              <a:rPr lang="en-US" sz="2000" dirty="0" smtClean="0"/>
              <a:t>/registers </a:t>
            </a:r>
            <a:r>
              <a:rPr lang="en-US" sz="2000" dirty="0" smtClean="0">
                <a:solidFill>
                  <a:srgbClr val="FF0000"/>
                </a:solidFill>
              </a:rPr>
              <a:t>(ref </a:t>
            </a:r>
            <a:r>
              <a:rPr lang="en-US" sz="2000" dirty="0" err="1" smtClean="0">
                <a:solidFill>
                  <a:srgbClr val="FF0000"/>
                </a:solidFill>
              </a:rPr>
              <a:t>Bahktin</a:t>
            </a:r>
            <a:r>
              <a:rPr lang="en-US" sz="2000" dirty="0" smtClean="0">
                <a:solidFill>
                  <a:srgbClr val="FF0000"/>
                </a:solidFill>
              </a:rPr>
              <a:t>?)</a:t>
            </a:r>
          </a:p>
          <a:p>
            <a:r>
              <a:rPr lang="en-US" sz="2000" b="1" dirty="0" err="1" smtClean="0"/>
              <a:t>Paralingusitic</a:t>
            </a:r>
            <a:r>
              <a:rPr lang="en-US" sz="2000" b="1" dirty="0" smtClean="0"/>
              <a:t> communication </a:t>
            </a:r>
            <a:r>
              <a:rPr lang="en-US" sz="2000" dirty="0" smtClean="0"/>
              <a:t>e.g. </a:t>
            </a:r>
            <a:r>
              <a:rPr lang="en-US" sz="2000" dirty="0" err="1" smtClean="0"/>
              <a:t>perlocutionary</a:t>
            </a:r>
            <a:r>
              <a:rPr lang="en-US" sz="2000" dirty="0" smtClean="0"/>
              <a:t> impact (</a:t>
            </a:r>
            <a:r>
              <a:rPr lang="en-US" sz="2000" dirty="0" err="1" smtClean="0"/>
              <a:t>Hymes</a:t>
            </a:r>
            <a:r>
              <a:rPr lang="en-US" sz="2000" dirty="0" smtClean="0"/>
              <a:t>)</a:t>
            </a:r>
          </a:p>
          <a:p>
            <a:r>
              <a:rPr lang="en-US" sz="2000" b="1" dirty="0" smtClean="0"/>
              <a:t>Individual differences </a:t>
            </a:r>
            <a:r>
              <a:rPr lang="en-US" sz="2000" dirty="0" smtClean="0"/>
              <a:t>in the way persuasion is taken up and “performed” based on students’ identities and backgrounds </a:t>
            </a:r>
            <a:r>
              <a:rPr lang="en-US" sz="2000" dirty="0" smtClean="0">
                <a:solidFill>
                  <a:srgbClr val="FF0000"/>
                </a:solidFill>
              </a:rPr>
              <a:t>(ref. </a:t>
            </a:r>
            <a:r>
              <a:rPr lang="en-US" sz="2000" dirty="0" err="1" smtClean="0">
                <a:solidFill>
                  <a:srgbClr val="FF0000"/>
                </a:solidFill>
              </a:rPr>
              <a:t>Bakhtin</a:t>
            </a:r>
            <a:r>
              <a:rPr lang="en-US" sz="2000" dirty="0" smtClean="0">
                <a:solidFill>
                  <a:srgbClr val="FF0000"/>
                </a:solidFill>
              </a:rPr>
              <a:t> and </a:t>
            </a:r>
            <a:r>
              <a:rPr lang="en-US" sz="2000" dirty="0" err="1" smtClean="0">
                <a:solidFill>
                  <a:srgbClr val="FF0000"/>
                </a:solidFill>
              </a:rPr>
              <a:t>Kozulin</a:t>
            </a:r>
            <a:r>
              <a:rPr lang="en-US" sz="2000" dirty="0" smtClean="0">
                <a:solidFill>
                  <a:srgbClr val="FF0000"/>
                </a:solidFill>
              </a:rPr>
              <a:t>)</a:t>
            </a:r>
          </a:p>
          <a:p>
            <a:endParaRPr lang="en-US" dirty="0"/>
          </a:p>
        </p:txBody>
      </p:sp>
      <p:sp>
        <p:nvSpPr>
          <p:cNvPr id="4" name="Slide Number Placeholder 3"/>
          <p:cNvSpPr>
            <a:spLocks noGrp="1"/>
          </p:cNvSpPr>
          <p:nvPr>
            <p:ph type="sldNum" sz="quarter" idx="10"/>
          </p:nvPr>
        </p:nvSpPr>
        <p:spPr/>
        <p:txBody>
          <a:bodyPr/>
          <a:lstStyle/>
          <a:p>
            <a:fld id="{E42CB7A7-34C4-4C0B-B3CF-2A915A5ABE44}" type="slidenum">
              <a:rPr lang="en-US" smtClean="0"/>
              <a:pPr/>
              <a:t>11</a:t>
            </a:fld>
            <a:endParaRPr lang="en-US"/>
          </a:p>
        </p:txBody>
      </p:sp>
    </p:spTree>
    <p:extLst>
      <p:ext uri="{BB962C8B-B14F-4D97-AF65-F5344CB8AC3E}">
        <p14:creationId xmlns:p14="http://schemas.microsoft.com/office/powerpoint/2010/main" val="3437668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BE184890-EBCB-4C84-878E-BC896963E4C0}" type="datetimeFigureOut">
              <a:rPr lang="en-US" smtClean="0"/>
              <a:pPr/>
              <a:t>11/13/13</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D4C6B78E-FF7C-42D6-BA1F-B56A7E3D56E3}"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184890-EBCB-4C84-878E-BC896963E4C0}" type="datetimeFigureOut">
              <a:rPr lang="en-US" smtClean="0"/>
              <a:pPr/>
              <a:t>11/13/13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6B78E-FF7C-42D6-BA1F-B56A7E3D56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184890-EBCB-4C84-878E-BC896963E4C0}" type="datetimeFigureOut">
              <a:rPr lang="en-US" smtClean="0"/>
              <a:pPr/>
              <a:t>11/13/13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6B78E-FF7C-42D6-BA1F-B56A7E3D56E3}"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E184890-EBCB-4C84-878E-BC896963E4C0}" type="datetimeFigureOut">
              <a:rPr lang="en-US" smtClean="0"/>
              <a:pPr/>
              <a:t>11/13/13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6B78E-FF7C-42D6-BA1F-B56A7E3D56E3}"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BE184890-EBCB-4C84-878E-BC896963E4C0}" type="datetimeFigureOut">
              <a:rPr lang="en-US" smtClean="0"/>
              <a:pPr/>
              <a:t>11/13/13</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D4C6B78E-FF7C-42D6-BA1F-B56A7E3D56E3}"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E184890-EBCB-4C84-878E-BC896963E4C0}" type="datetimeFigureOut">
              <a:rPr lang="en-US" smtClean="0"/>
              <a:pPr/>
              <a:t>11/13/13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6B78E-FF7C-42D6-BA1F-B56A7E3D56E3}"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E184890-EBCB-4C84-878E-BC896963E4C0}" type="datetimeFigureOut">
              <a:rPr lang="en-US" smtClean="0"/>
              <a:pPr/>
              <a:t>11/13/13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C6B78E-FF7C-42D6-BA1F-B56A7E3D56E3}"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E184890-EBCB-4C84-878E-BC896963E4C0}" type="datetimeFigureOut">
              <a:rPr lang="en-US" smtClean="0"/>
              <a:pPr/>
              <a:t>11/13/13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C6B78E-FF7C-42D6-BA1F-B56A7E3D56E3}"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84890-EBCB-4C84-878E-BC896963E4C0}" type="datetimeFigureOut">
              <a:rPr lang="en-US" smtClean="0"/>
              <a:pPr/>
              <a:t>11/13/13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C6B78E-FF7C-42D6-BA1F-B56A7E3D56E3}"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E184890-EBCB-4C84-878E-BC896963E4C0}" type="datetimeFigureOut">
              <a:rPr lang="en-US" smtClean="0"/>
              <a:pPr/>
              <a:t>11/13/13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6B78E-FF7C-42D6-BA1F-B56A7E3D56E3}"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E184890-EBCB-4C84-878E-BC896963E4C0}" type="datetimeFigureOut">
              <a:rPr lang="en-US" smtClean="0"/>
              <a:pPr/>
              <a:t>11/13/13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6B78E-FF7C-42D6-BA1F-B56A7E3D56E3}"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BE184890-EBCB-4C84-878E-BC896963E4C0}" type="datetimeFigureOut">
              <a:rPr lang="en-US" smtClean="0"/>
              <a:pPr/>
              <a:t>11/13/13</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D4C6B78E-FF7C-42D6-BA1F-B56A7E3D56E3}"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657600"/>
            <a:ext cx="7162800" cy="990600"/>
          </a:xfrm>
        </p:spPr>
        <p:txBody>
          <a:bodyPr>
            <a:noAutofit/>
          </a:bodyPr>
          <a:lstStyle/>
          <a:p>
            <a:pPr algn="ctr"/>
            <a:r>
              <a:rPr lang="en-US" sz="2400" dirty="0"/>
              <a:t>Dual-language immersion along the California-Mexico border: </a:t>
            </a:r>
            <a:r>
              <a:rPr lang="en-US" sz="2400" dirty="0" smtClean="0"/>
              <a:t/>
            </a:r>
            <a:br>
              <a:rPr lang="en-US" sz="2400" dirty="0" smtClean="0"/>
            </a:br>
            <a:r>
              <a:rPr lang="en-US" sz="2400" dirty="0" smtClean="0"/>
              <a:t>A </a:t>
            </a:r>
            <a:r>
              <a:rPr lang="en-US" sz="2400" dirty="0" err="1"/>
              <a:t>Freirean</a:t>
            </a:r>
            <a:r>
              <a:rPr lang="en-US" sz="2400" dirty="0"/>
              <a:t> </a:t>
            </a:r>
            <a:r>
              <a:rPr lang="en-US" sz="2400" dirty="0" smtClean="0"/>
              <a:t>approach</a:t>
            </a:r>
            <a:endParaRPr lang="en-US" sz="2400" dirty="0"/>
          </a:p>
        </p:txBody>
      </p:sp>
      <p:sp>
        <p:nvSpPr>
          <p:cNvPr id="3" name="Subtitle 2"/>
          <p:cNvSpPr>
            <a:spLocks noGrp="1"/>
          </p:cNvSpPr>
          <p:nvPr>
            <p:ph type="subTitle" idx="1"/>
          </p:nvPr>
        </p:nvSpPr>
        <p:spPr>
          <a:xfrm>
            <a:off x="1066800" y="5029200"/>
            <a:ext cx="8229600" cy="971550"/>
          </a:xfrm>
        </p:spPr>
        <p:txBody>
          <a:bodyPr>
            <a:normAutofit/>
          </a:bodyPr>
          <a:lstStyle/>
          <a:p>
            <a:pPr algn="l"/>
            <a:r>
              <a:rPr lang="en-US" sz="1600" dirty="0" smtClean="0"/>
              <a:t>Dr. Richard </a:t>
            </a:r>
            <a:r>
              <a:rPr lang="en-US" sz="1600" dirty="0" err="1" smtClean="0"/>
              <a:t>Durán</a:t>
            </a:r>
            <a:r>
              <a:rPr lang="en-US" sz="1600" dirty="0" smtClean="0"/>
              <a:t>, UCSB (</a:t>
            </a:r>
            <a:r>
              <a:rPr lang="en-US" sz="1600" dirty="0" err="1" smtClean="0"/>
              <a:t>duran@education.ucsb.edu</a:t>
            </a:r>
            <a:r>
              <a:rPr lang="en-US" sz="1600" dirty="0" smtClean="0"/>
              <a:t>)</a:t>
            </a:r>
          </a:p>
          <a:p>
            <a:pPr algn="l"/>
            <a:r>
              <a:rPr lang="en-US" sz="1600" dirty="0" err="1" smtClean="0"/>
              <a:t>María</a:t>
            </a:r>
            <a:r>
              <a:rPr lang="en-US" sz="1600" dirty="0" smtClean="0"/>
              <a:t> José Aragón, UCSB (</a:t>
            </a:r>
            <a:r>
              <a:rPr lang="en-US" sz="1600" dirty="0" err="1" smtClean="0"/>
              <a:t>maragon@education.ucsb.edu</a:t>
            </a:r>
            <a:r>
              <a:rPr lang="en-US" sz="1600" dirty="0" smtClean="0"/>
              <a:t>)</a:t>
            </a:r>
            <a:endParaRPr lang="en-US"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721311"/>
            <a:ext cx="5657370" cy="2362200"/>
          </a:xfrm>
          <a:prstGeom prst="rect">
            <a:avLst/>
          </a:prstGeom>
        </p:spPr>
      </p:pic>
    </p:spTree>
    <p:extLst>
      <p:ext uri="{BB962C8B-B14F-4D97-AF65-F5344CB8AC3E}">
        <p14:creationId xmlns:p14="http://schemas.microsoft.com/office/powerpoint/2010/main" val="7344856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Video</a:t>
            </a:r>
            <a:endParaRPr lang="en-US" dirty="0">
              <a:solidFill>
                <a:srgbClr val="000000"/>
              </a:solidFill>
            </a:endParaRPr>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37244378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00"/>
                </a:solidFill>
              </a:rPr>
              <a:t>Characteristics of Student Interactions</a:t>
            </a:r>
            <a:endParaRPr lang="en-US" dirty="0">
              <a:solidFill>
                <a:srgbClr val="000000"/>
              </a:solidFill>
            </a:endParaRPr>
          </a:p>
        </p:txBody>
      </p:sp>
      <p:sp>
        <p:nvSpPr>
          <p:cNvPr id="3" name="Content Placeholder 2"/>
          <p:cNvSpPr>
            <a:spLocks noGrp="1"/>
          </p:cNvSpPr>
          <p:nvPr>
            <p:ph sz="quarter" idx="1"/>
          </p:nvPr>
        </p:nvSpPr>
        <p:spPr/>
        <p:txBody>
          <a:bodyPr>
            <a:normAutofit fontScale="85000" lnSpcReduction="20000"/>
          </a:bodyPr>
          <a:lstStyle/>
          <a:p>
            <a:r>
              <a:rPr lang="en-US" sz="2800" b="1" u="sng" dirty="0"/>
              <a:t>Critical thinkin</a:t>
            </a:r>
            <a:r>
              <a:rPr lang="en-US" sz="2800" b="1" dirty="0"/>
              <a:t>g </a:t>
            </a:r>
            <a:r>
              <a:rPr lang="en-US" sz="2800" dirty="0"/>
              <a:t>as a “genre</a:t>
            </a:r>
            <a:r>
              <a:rPr lang="en-US" sz="2800" dirty="0" smtClean="0"/>
              <a:t>”</a:t>
            </a:r>
            <a:r>
              <a:rPr lang="en-US" sz="2800" dirty="0" smtClean="0">
                <a:solidFill>
                  <a:srgbClr val="000000"/>
                </a:solidFill>
              </a:rPr>
              <a:t>?</a:t>
            </a:r>
            <a:r>
              <a:rPr lang="en-US" sz="2800" dirty="0" smtClean="0"/>
              <a:t> (</a:t>
            </a:r>
            <a:r>
              <a:rPr lang="en-US" sz="2800" dirty="0" err="1"/>
              <a:t>Bazerman</a:t>
            </a:r>
            <a:r>
              <a:rPr lang="en-US" sz="2800" dirty="0" smtClean="0"/>
              <a:t>, 2004; Collin, 2012)</a:t>
            </a:r>
            <a:endParaRPr lang="en-US" sz="2800" dirty="0"/>
          </a:p>
          <a:p>
            <a:pPr lvl="1"/>
            <a:r>
              <a:rPr lang="en-US" sz="2600" dirty="0">
                <a:solidFill>
                  <a:schemeClr val="tx1"/>
                </a:solidFill>
              </a:rPr>
              <a:t>Students’ use of </a:t>
            </a:r>
            <a:r>
              <a:rPr lang="en-US" sz="2600" b="1" dirty="0">
                <a:solidFill>
                  <a:schemeClr val="tx1"/>
                </a:solidFill>
              </a:rPr>
              <a:t>“knowledge operators</a:t>
            </a:r>
            <a:r>
              <a:rPr lang="en-US" sz="2600" dirty="0">
                <a:solidFill>
                  <a:schemeClr val="tx1"/>
                </a:solidFill>
              </a:rPr>
              <a:t>” </a:t>
            </a:r>
            <a:r>
              <a:rPr lang="en-US" sz="2600" dirty="0" smtClean="0">
                <a:solidFill>
                  <a:schemeClr val="tx1"/>
                </a:solidFill>
              </a:rPr>
              <a:t>(</a:t>
            </a:r>
            <a:r>
              <a:rPr lang="en-US" sz="2600" dirty="0">
                <a:solidFill>
                  <a:schemeClr val="tx1"/>
                </a:solidFill>
              </a:rPr>
              <a:t>“evidence”, “thesis statement”, “topic sentence”, “opinion” etc.)</a:t>
            </a:r>
          </a:p>
          <a:p>
            <a:pPr lvl="1"/>
            <a:r>
              <a:rPr lang="en-US" sz="2600" b="1" dirty="0">
                <a:solidFill>
                  <a:schemeClr val="tx1"/>
                </a:solidFill>
              </a:rPr>
              <a:t>Material artifacts </a:t>
            </a:r>
            <a:r>
              <a:rPr lang="en-US" sz="2600" dirty="0">
                <a:solidFill>
                  <a:schemeClr val="tx1"/>
                </a:solidFill>
              </a:rPr>
              <a:t>used to communicate and capture meaning (e.g. worksheets, bulletin boards)</a:t>
            </a:r>
          </a:p>
          <a:p>
            <a:pPr lvl="1"/>
            <a:r>
              <a:rPr lang="en-US" sz="2600" dirty="0">
                <a:solidFill>
                  <a:schemeClr val="tx1"/>
                </a:solidFill>
                <a:cs typeface="Cambria"/>
              </a:rPr>
              <a:t>Understanding of process (“So now…” “Let’s see if…”) </a:t>
            </a:r>
            <a:r>
              <a:rPr lang="en-US" sz="2600" b="1" dirty="0">
                <a:solidFill>
                  <a:schemeClr val="tx1"/>
                </a:solidFill>
                <a:cs typeface="Cambria"/>
              </a:rPr>
              <a:t>dialogic </a:t>
            </a:r>
            <a:r>
              <a:rPr lang="en-US" sz="2600" b="1" dirty="0">
                <a:solidFill>
                  <a:schemeClr val="tx1"/>
                </a:solidFill>
              </a:rPr>
              <a:t>thematic progression</a:t>
            </a:r>
            <a:r>
              <a:rPr lang="en-US" sz="2600" dirty="0">
                <a:solidFill>
                  <a:schemeClr val="tx1"/>
                </a:solidFill>
              </a:rPr>
              <a:t> (</a:t>
            </a:r>
            <a:r>
              <a:rPr lang="en-US" sz="2600" dirty="0" err="1" smtClean="0">
                <a:solidFill>
                  <a:schemeClr val="tx1"/>
                </a:solidFill>
              </a:rPr>
              <a:t>Gumperz</a:t>
            </a:r>
            <a:r>
              <a:rPr lang="en-US" sz="2600" dirty="0" smtClean="0">
                <a:solidFill>
                  <a:schemeClr val="tx1"/>
                </a:solidFill>
              </a:rPr>
              <a:t>, 1982)</a:t>
            </a:r>
            <a:endParaRPr lang="en-US" sz="2600" dirty="0">
              <a:solidFill>
                <a:schemeClr val="tx1"/>
              </a:solidFill>
            </a:endParaRPr>
          </a:p>
          <a:p>
            <a:pPr lvl="1"/>
            <a:r>
              <a:rPr lang="en-US" sz="2600" dirty="0">
                <a:solidFill>
                  <a:schemeClr val="tx1"/>
                </a:solidFill>
              </a:rPr>
              <a:t>Shared ways of providing and receiving feedback (O’Connor and </a:t>
            </a:r>
            <a:r>
              <a:rPr lang="en-US" sz="2600" dirty="0" smtClean="0">
                <a:solidFill>
                  <a:schemeClr val="tx1"/>
                </a:solidFill>
              </a:rPr>
              <a:t>Michaels, 2007)</a:t>
            </a:r>
            <a:endParaRPr lang="en-US" sz="2600" dirty="0">
              <a:solidFill>
                <a:schemeClr val="tx1"/>
              </a:solidFill>
            </a:endParaRPr>
          </a:p>
          <a:p>
            <a:r>
              <a:rPr lang="en-US" sz="2800" dirty="0">
                <a:solidFill>
                  <a:srgbClr val="000000"/>
                </a:solidFill>
              </a:rPr>
              <a:t>Blending of </a:t>
            </a:r>
            <a:r>
              <a:rPr lang="en-US" sz="2800" b="1" dirty="0">
                <a:solidFill>
                  <a:srgbClr val="000000"/>
                </a:solidFill>
              </a:rPr>
              <a:t>informal and academic language</a:t>
            </a:r>
            <a:r>
              <a:rPr lang="en-US" sz="2800" dirty="0">
                <a:solidFill>
                  <a:srgbClr val="000000"/>
                </a:solidFill>
              </a:rPr>
              <a:t>/registers </a:t>
            </a:r>
            <a:r>
              <a:rPr lang="en-US" sz="2800" b="1" dirty="0" err="1" smtClean="0">
                <a:solidFill>
                  <a:srgbClr val="000000"/>
                </a:solidFill>
              </a:rPr>
              <a:t>Paralingusitic</a:t>
            </a:r>
            <a:r>
              <a:rPr lang="en-US" sz="2800" b="1" dirty="0" smtClean="0">
                <a:solidFill>
                  <a:srgbClr val="000000"/>
                </a:solidFill>
              </a:rPr>
              <a:t> </a:t>
            </a:r>
            <a:r>
              <a:rPr lang="en-US" sz="2800" b="1" dirty="0">
                <a:solidFill>
                  <a:srgbClr val="000000"/>
                </a:solidFill>
              </a:rPr>
              <a:t>communication</a:t>
            </a:r>
            <a:r>
              <a:rPr lang="en-US" sz="2800" b="1" dirty="0" smtClean="0">
                <a:solidFill>
                  <a:srgbClr val="000000"/>
                </a:solidFill>
              </a:rPr>
              <a:t> </a:t>
            </a:r>
            <a:r>
              <a:rPr lang="en-US" sz="2800" dirty="0" smtClean="0">
                <a:solidFill>
                  <a:srgbClr val="000000"/>
                </a:solidFill>
              </a:rPr>
              <a:t>of meaning (</a:t>
            </a:r>
            <a:r>
              <a:rPr lang="en-US" sz="2800" dirty="0" err="1" smtClean="0">
                <a:solidFill>
                  <a:srgbClr val="000000"/>
                </a:solidFill>
              </a:rPr>
              <a:t>Gumperz</a:t>
            </a:r>
            <a:r>
              <a:rPr lang="en-US" sz="2800" dirty="0" smtClean="0">
                <a:solidFill>
                  <a:srgbClr val="000000"/>
                </a:solidFill>
              </a:rPr>
              <a:t>, 1982)</a:t>
            </a:r>
            <a:endParaRPr lang="en-US" sz="2800" dirty="0">
              <a:solidFill>
                <a:srgbClr val="000000"/>
              </a:solidFill>
            </a:endParaRPr>
          </a:p>
          <a:p>
            <a:r>
              <a:rPr lang="en-US" sz="2800" b="1" dirty="0">
                <a:solidFill>
                  <a:srgbClr val="000000"/>
                </a:solidFill>
              </a:rPr>
              <a:t>Individual differences </a:t>
            </a:r>
            <a:r>
              <a:rPr lang="en-US" sz="2800" dirty="0">
                <a:solidFill>
                  <a:srgbClr val="000000"/>
                </a:solidFill>
              </a:rPr>
              <a:t>in the way</a:t>
            </a:r>
            <a:r>
              <a:rPr lang="en-US" sz="2800" dirty="0" smtClean="0">
                <a:solidFill>
                  <a:srgbClr val="000000"/>
                </a:solidFill>
              </a:rPr>
              <a:t> communicative acts are </a:t>
            </a:r>
            <a:r>
              <a:rPr lang="en-US" sz="2800" dirty="0">
                <a:solidFill>
                  <a:srgbClr val="000000"/>
                </a:solidFill>
              </a:rPr>
              <a:t>taken up and “performed”</a:t>
            </a:r>
            <a:r>
              <a:rPr lang="en-US" sz="2800" dirty="0" smtClean="0">
                <a:solidFill>
                  <a:srgbClr val="000000"/>
                </a:solidFill>
              </a:rPr>
              <a:t> as life based </a:t>
            </a:r>
            <a:r>
              <a:rPr lang="en-US" sz="2800" dirty="0">
                <a:solidFill>
                  <a:srgbClr val="000000"/>
                </a:solidFill>
              </a:rPr>
              <a:t>on students’ </a:t>
            </a:r>
            <a:r>
              <a:rPr lang="en-US" sz="2800" dirty="0" smtClean="0">
                <a:solidFill>
                  <a:srgbClr val="000000"/>
                </a:solidFill>
              </a:rPr>
              <a:t>identities and </a:t>
            </a:r>
            <a:r>
              <a:rPr lang="en-US" sz="2800" dirty="0">
                <a:solidFill>
                  <a:srgbClr val="000000"/>
                </a:solidFill>
              </a:rPr>
              <a:t>backgrounds </a:t>
            </a:r>
            <a:r>
              <a:rPr lang="en-US" sz="2800" dirty="0" smtClean="0">
                <a:solidFill>
                  <a:srgbClr val="000000"/>
                </a:solidFill>
              </a:rPr>
              <a:t>(</a:t>
            </a:r>
            <a:r>
              <a:rPr lang="en-US" sz="2800" dirty="0" err="1" smtClean="0">
                <a:solidFill>
                  <a:srgbClr val="000000"/>
                </a:solidFill>
              </a:rPr>
              <a:t>Bakhtin</a:t>
            </a:r>
            <a:r>
              <a:rPr lang="en-US" sz="2800" dirty="0" smtClean="0">
                <a:solidFill>
                  <a:srgbClr val="000000"/>
                </a:solidFill>
              </a:rPr>
              <a:t> as interpreted by </a:t>
            </a:r>
            <a:r>
              <a:rPr lang="en-US" sz="2800" dirty="0" err="1" smtClean="0">
                <a:solidFill>
                  <a:srgbClr val="000000"/>
                </a:solidFill>
              </a:rPr>
              <a:t>Kozulin</a:t>
            </a:r>
            <a:r>
              <a:rPr lang="en-US" sz="2800" dirty="0" smtClean="0">
                <a:solidFill>
                  <a:srgbClr val="000000"/>
                </a:solidFill>
              </a:rPr>
              <a:t>, 1991)</a:t>
            </a:r>
            <a:endParaRPr lang="en-US" sz="2800" dirty="0">
              <a:solidFill>
                <a:srgbClr val="000000"/>
              </a:solidFill>
            </a:endParaRPr>
          </a:p>
          <a:p>
            <a:endParaRPr lang="en-US" dirty="0"/>
          </a:p>
          <a:p>
            <a:endParaRPr lang="en-US" dirty="0"/>
          </a:p>
        </p:txBody>
      </p:sp>
    </p:spTree>
    <p:extLst>
      <p:ext uri="{BB962C8B-B14F-4D97-AF65-F5344CB8AC3E}">
        <p14:creationId xmlns:p14="http://schemas.microsoft.com/office/powerpoint/2010/main" val="15695352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Other Issues</a:t>
            </a:r>
            <a:endParaRPr lang="en-US" dirty="0">
              <a:solidFill>
                <a:srgbClr val="000000"/>
              </a:solidFill>
            </a:endParaRPr>
          </a:p>
        </p:txBody>
      </p:sp>
      <p:sp>
        <p:nvSpPr>
          <p:cNvPr id="3" name="Content Placeholder 2"/>
          <p:cNvSpPr>
            <a:spLocks noGrp="1"/>
          </p:cNvSpPr>
          <p:nvPr>
            <p:ph sz="quarter" idx="1"/>
          </p:nvPr>
        </p:nvSpPr>
        <p:spPr/>
        <p:txBody>
          <a:bodyPr>
            <a:normAutofit/>
          </a:bodyPr>
          <a:lstStyle/>
          <a:p>
            <a:r>
              <a:rPr lang="en-US" sz="2400" dirty="0">
                <a:solidFill>
                  <a:srgbClr val="000000"/>
                </a:solidFill>
              </a:rPr>
              <a:t>W</a:t>
            </a:r>
            <a:r>
              <a:rPr lang="en-US" sz="2400" dirty="0" smtClean="0">
                <a:solidFill>
                  <a:srgbClr val="000000"/>
                </a:solidFill>
              </a:rPr>
              <a:t>orking with texts allows students to “envision different worlds” and share reasoning about them (Langer, 2011)</a:t>
            </a:r>
            <a:r>
              <a:rPr lang="en-US" sz="2400" dirty="0">
                <a:solidFill>
                  <a:srgbClr val="000000"/>
                </a:solidFill>
              </a:rPr>
              <a:t>.</a:t>
            </a:r>
            <a:endParaRPr lang="en-US" sz="2400" dirty="0" smtClean="0">
              <a:solidFill>
                <a:srgbClr val="000000"/>
              </a:solidFill>
            </a:endParaRPr>
          </a:p>
          <a:p>
            <a:r>
              <a:rPr lang="en-US" sz="2400" dirty="0">
                <a:solidFill>
                  <a:srgbClr val="000000"/>
                </a:solidFill>
              </a:rPr>
              <a:t>C</a:t>
            </a:r>
            <a:r>
              <a:rPr lang="en-US" sz="2400" dirty="0" smtClean="0">
                <a:solidFill>
                  <a:srgbClr val="000000"/>
                </a:solidFill>
              </a:rPr>
              <a:t>an this form of dialogic learning be adapted to suit different language abilities and conversational styles?</a:t>
            </a:r>
          </a:p>
          <a:p>
            <a:r>
              <a:rPr lang="en-US" sz="2400" dirty="0" smtClean="0">
                <a:solidFill>
                  <a:srgbClr val="000000"/>
                </a:solidFill>
              </a:rPr>
              <a:t>In what ways can students be socialized to practice “critical thinking”?</a:t>
            </a:r>
          </a:p>
          <a:p>
            <a:r>
              <a:rPr lang="en-US" sz="2400" dirty="0" smtClean="0">
                <a:solidFill>
                  <a:srgbClr val="000000"/>
                </a:solidFill>
              </a:rPr>
              <a:t>How </a:t>
            </a:r>
            <a:r>
              <a:rPr lang="en-US" sz="2400" dirty="0">
                <a:solidFill>
                  <a:srgbClr val="000000"/>
                </a:solidFill>
              </a:rPr>
              <a:t>do students “animate” their “persona” as learners in the pursuit of learning objectives</a:t>
            </a:r>
            <a:r>
              <a:rPr lang="en-US" sz="2400" dirty="0" smtClean="0">
                <a:solidFill>
                  <a:srgbClr val="000000"/>
                </a:solidFill>
              </a:rPr>
              <a:t>?</a:t>
            </a:r>
          </a:p>
          <a:p>
            <a:pPr marL="0" indent="0">
              <a:buNone/>
            </a:pPr>
            <a:r>
              <a:rPr lang="en-US" dirty="0" smtClean="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23009740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solidFill>
                  <a:srgbClr val="000000"/>
                </a:solidFill>
              </a:rPr>
              <a:t>Key Practices “corresponding” to the CCSS</a:t>
            </a:r>
            <a:endParaRPr lang="en-US" dirty="0">
              <a:solidFill>
                <a:srgbClr val="000000"/>
              </a:solidFill>
            </a:endParaRPr>
          </a:p>
        </p:txBody>
      </p:sp>
      <p:sp>
        <p:nvSpPr>
          <p:cNvPr id="3" name="Content Placeholder 2"/>
          <p:cNvSpPr>
            <a:spLocks noGrp="1"/>
          </p:cNvSpPr>
          <p:nvPr>
            <p:ph sz="quarter" idx="1"/>
          </p:nvPr>
        </p:nvSpPr>
        <p:spPr>
          <a:xfrm>
            <a:off x="381000" y="1219200"/>
            <a:ext cx="8229600" cy="4937760"/>
          </a:xfrm>
        </p:spPr>
        <p:txBody>
          <a:bodyPr>
            <a:normAutofit fontScale="25000" lnSpcReduction="20000"/>
          </a:bodyPr>
          <a:lstStyle/>
          <a:p>
            <a:pPr marL="342900" lvl="1" indent="-342900"/>
            <a:r>
              <a:rPr lang="en-US" sz="8000" dirty="0">
                <a:solidFill>
                  <a:srgbClr val="000000"/>
                </a:solidFill>
              </a:rPr>
              <a:t>The </a:t>
            </a:r>
            <a:r>
              <a:rPr lang="en-US" sz="8000" dirty="0" smtClean="0">
                <a:solidFill>
                  <a:srgbClr val="000000"/>
                </a:solidFill>
              </a:rPr>
              <a:t>activities and their analytic practices in </a:t>
            </a:r>
            <a:r>
              <a:rPr lang="en-US" sz="8000" dirty="0">
                <a:solidFill>
                  <a:srgbClr val="000000"/>
                </a:solidFill>
              </a:rPr>
              <a:t>the video </a:t>
            </a:r>
            <a:r>
              <a:rPr lang="en-US" sz="8000" dirty="0" smtClean="0">
                <a:solidFill>
                  <a:srgbClr val="000000"/>
                </a:solidFill>
              </a:rPr>
              <a:t>“correspond” to a number </a:t>
            </a:r>
            <a:r>
              <a:rPr lang="en-US" sz="8000" dirty="0">
                <a:solidFill>
                  <a:srgbClr val="000000"/>
                </a:solidFill>
              </a:rPr>
              <a:t>of </a:t>
            </a:r>
            <a:r>
              <a:rPr lang="en-US" sz="8000" dirty="0" smtClean="0">
                <a:solidFill>
                  <a:srgbClr val="000000"/>
                </a:solidFill>
              </a:rPr>
              <a:t>Common Core State standards:</a:t>
            </a:r>
            <a:endParaRPr lang="en-US" sz="8000" dirty="0">
              <a:solidFill>
                <a:srgbClr val="000000"/>
              </a:solidFill>
            </a:endParaRPr>
          </a:p>
          <a:p>
            <a:pPr marL="228600" lvl="2" indent="0">
              <a:buNone/>
            </a:pPr>
            <a:endParaRPr lang="en-US" sz="6400" dirty="0" smtClean="0"/>
          </a:p>
          <a:p>
            <a:pPr marL="228600" lvl="2" indent="0">
              <a:buNone/>
            </a:pPr>
            <a:endParaRPr lang="en-US" sz="6400" b="1" dirty="0">
              <a:solidFill>
                <a:srgbClr val="FF0000"/>
              </a:solidFill>
            </a:endParaRPr>
          </a:p>
          <a:p>
            <a:pPr marL="228600" lvl="2" indent="0">
              <a:buNone/>
            </a:pPr>
            <a:endParaRPr lang="en-US" sz="6400" b="1" dirty="0" smtClean="0">
              <a:solidFill>
                <a:srgbClr val="FF0000"/>
              </a:solidFill>
            </a:endParaRPr>
          </a:p>
          <a:p>
            <a:pPr marL="228600" lvl="2" indent="0">
              <a:buNone/>
            </a:pPr>
            <a:endParaRPr lang="en-US" sz="6400" b="1" dirty="0">
              <a:solidFill>
                <a:srgbClr val="FF0000"/>
              </a:solidFill>
            </a:endParaRPr>
          </a:p>
          <a:p>
            <a:pPr marL="228600" lvl="2" indent="0">
              <a:buNone/>
            </a:pPr>
            <a:endParaRPr lang="en-US" sz="6400" b="1" dirty="0" smtClean="0">
              <a:solidFill>
                <a:srgbClr val="FF0000"/>
              </a:solidFill>
            </a:endParaRPr>
          </a:p>
          <a:p>
            <a:pPr marL="228600" lvl="2" indent="0">
              <a:buNone/>
            </a:pPr>
            <a:endParaRPr lang="en-US" sz="6400" b="1" dirty="0" smtClean="0">
              <a:solidFill>
                <a:srgbClr val="FF0000"/>
              </a:solidFill>
            </a:endParaRPr>
          </a:p>
          <a:p>
            <a:pPr marL="228600" lvl="2" indent="0">
              <a:buNone/>
            </a:pPr>
            <a:endParaRPr lang="en-US" sz="6400" b="1" dirty="0">
              <a:solidFill>
                <a:srgbClr val="FF0000"/>
              </a:solidFill>
            </a:endParaRPr>
          </a:p>
          <a:p>
            <a:pPr marL="228600" lvl="2" indent="0">
              <a:buNone/>
            </a:pPr>
            <a:endParaRPr lang="en-US" sz="6400" b="1" dirty="0" smtClean="0">
              <a:solidFill>
                <a:srgbClr val="FF0000"/>
              </a:solidFill>
            </a:endParaRPr>
          </a:p>
          <a:p>
            <a:pPr marL="228600" lvl="2" indent="0">
              <a:buNone/>
            </a:pPr>
            <a:endParaRPr lang="en-US" sz="6400" b="1" dirty="0">
              <a:solidFill>
                <a:srgbClr val="FF0000"/>
              </a:solidFill>
            </a:endParaRPr>
          </a:p>
          <a:p>
            <a:pPr marL="228600" lvl="2" indent="0">
              <a:buNone/>
            </a:pPr>
            <a:endParaRPr lang="en-US" sz="6400" b="1" dirty="0" smtClean="0">
              <a:solidFill>
                <a:srgbClr val="FF0000"/>
              </a:solidFill>
            </a:endParaRPr>
          </a:p>
          <a:p>
            <a:pPr marL="228600" lvl="2" indent="0">
              <a:buNone/>
            </a:pPr>
            <a:r>
              <a:rPr lang="en-US" sz="6400" b="1" dirty="0" smtClean="0">
                <a:solidFill>
                  <a:srgbClr val="FF0000"/>
                </a:solidFill>
              </a:rPr>
              <a:t>List Standards also speaking and listening </a:t>
            </a:r>
          </a:p>
          <a:p>
            <a:pPr marL="0" indent="0">
              <a:buNone/>
            </a:pPr>
            <a:endParaRPr lang="en-US" sz="5800" dirty="0" smtClean="0"/>
          </a:p>
          <a:p>
            <a:pPr marL="0" lvl="1" indent="0">
              <a:buNone/>
            </a:pPr>
            <a:endParaRPr lang="en-US" sz="5500" dirty="0" smtClean="0"/>
          </a:p>
          <a:p>
            <a:pPr marL="0" lvl="1" indent="0">
              <a:buNone/>
            </a:pPr>
            <a:endParaRPr lang="en-US" sz="7200" dirty="0"/>
          </a:p>
          <a:p>
            <a:pPr marL="342900" lvl="1" indent="-342900"/>
            <a:endParaRPr lang="en-US" sz="7200" dirty="0" smtClean="0"/>
          </a:p>
          <a:p>
            <a:pPr marL="342900" lvl="1" indent="-342900"/>
            <a:endParaRPr lang="en-US" sz="7200" dirty="0"/>
          </a:p>
          <a:p>
            <a:pPr marL="0" lvl="1" indent="0">
              <a:buNone/>
            </a:pPr>
            <a:endParaRPr lang="en-US" sz="7200" dirty="0" smtClean="0"/>
          </a:p>
          <a:p>
            <a:pPr marL="342900" lvl="1" indent="-342900"/>
            <a:endParaRPr lang="en-US" sz="7200" dirty="0"/>
          </a:p>
          <a:p>
            <a:pPr marL="342900" lvl="1" indent="-342900"/>
            <a:endParaRPr lang="en-US" sz="7200" dirty="0"/>
          </a:p>
          <a:p>
            <a:pPr marL="857250" lvl="1" indent="-857250"/>
            <a:endParaRPr lang="en-US" sz="7200" dirty="0" smtClean="0"/>
          </a:p>
          <a:p>
            <a:pPr marL="342900" lvl="1" indent="-342900"/>
            <a:endParaRPr lang="en-US" sz="5500" dirty="0"/>
          </a:p>
          <a:p>
            <a:pPr marL="342900" lvl="1" indent="-342900"/>
            <a:endParaRPr lang="en-US" sz="5500" dirty="0" smtClean="0"/>
          </a:p>
          <a:p>
            <a:pPr marL="0" lvl="1" indent="0">
              <a:buNone/>
            </a:pPr>
            <a:endParaRPr lang="en-US" sz="5500" dirty="0" smtClean="0"/>
          </a:p>
          <a:p>
            <a:pPr marL="342900" lvl="1" indent="-342900"/>
            <a:r>
              <a:rPr lang="en-US" sz="5000" dirty="0" smtClean="0"/>
              <a:t> </a:t>
            </a:r>
          </a:p>
          <a:p>
            <a:pPr marL="342900" lvl="1" indent="-342900"/>
            <a:endParaRPr lang="en-US" sz="2400" dirty="0" smtClean="0"/>
          </a:p>
          <a:p>
            <a:pPr marL="0" lvl="1" indent="0">
              <a:buNone/>
            </a:pPr>
            <a:endParaRPr lang="en-US" sz="2400" dirty="0" smtClean="0"/>
          </a:p>
          <a:p>
            <a:pPr marL="731520" lvl="3"/>
            <a:endParaRPr lang="en-US" sz="1900" b="1" dirty="0" smtClean="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017046673"/>
              </p:ext>
            </p:extLst>
          </p:nvPr>
        </p:nvGraphicFramePr>
        <p:xfrm>
          <a:off x="685800" y="1905000"/>
          <a:ext cx="8229600" cy="2108200"/>
        </p:xfrm>
        <a:graphic>
          <a:graphicData uri="http://schemas.openxmlformats.org/drawingml/2006/table">
            <a:tbl>
              <a:tblPr firstRow="1" bandRow="1">
                <a:tableStyleId>{1FECB4D8-DB02-4DC6-A0A2-4F2EBAE1DC90}</a:tableStyleId>
              </a:tblPr>
              <a:tblGrid>
                <a:gridCol w="8229600"/>
              </a:tblGrid>
              <a:tr h="370840">
                <a:tc>
                  <a:txBody>
                    <a:bodyPr/>
                    <a:lstStyle/>
                    <a:p>
                      <a:r>
                        <a:rPr lang="en-US" dirty="0" smtClean="0"/>
                        <a:t>Reading:</a:t>
                      </a:r>
                      <a:r>
                        <a:rPr lang="en-US" baseline="0" dirty="0" smtClean="0"/>
                        <a:t> Informational Texts</a:t>
                      </a:r>
                      <a:endParaRPr lang="en-US" dirty="0"/>
                    </a:p>
                  </a:txBody>
                  <a:tcPr/>
                </a:tc>
              </a:tr>
              <a:tr h="370840">
                <a:tc>
                  <a:txBody>
                    <a:bodyPr/>
                    <a:lstStyle/>
                    <a:p>
                      <a:r>
                        <a:rPr lang="en-US" sz="1600" dirty="0" smtClean="0"/>
                        <a:t>ELA-Literacy.RI.4.1 Refer to details and examples in a text when explaining what the text says explicitly and when drawing inferences from the text.</a:t>
                      </a:r>
                      <a:endParaRPr lang="en-US" sz="1600" dirty="0"/>
                    </a:p>
                  </a:txBody>
                  <a:tcPr/>
                </a:tc>
              </a:tr>
              <a:tr h="370840">
                <a:tc>
                  <a:txBody>
                    <a:bodyPr/>
                    <a:lstStyle/>
                    <a:p>
                      <a:r>
                        <a:rPr lang="en-US" sz="1600" dirty="0" smtClean="0"/>
                        <a:t>ELA-Literacy.RI.4.2 Determine the main idea of a text and explain how it is supported by key details; summarize the text.</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ELA-Literacy.RI.4.8 Explain how an author uses reasons and evidence to support particular points in a text.</a:t>
                      </a: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17495500"/>
              </p:ext>
            </p:extLst>
          </p:nvPr>
        </p:nvGraphicFramePr>
        <p:xfrm>
          <a:off x="685800" y="4191000"/>
          <a:ext cx="8229600" cy="1682142"/>
        </p:xfrm>
        <a:graphic>
          <a:graphicData uri="http://schemas.openxmlformats.org/drawingml/2006/table">
            <a:tbl>
              <a:tblPr firstRow="1" bandRow="1">
                <a:tableStyleId>{1E171933-4619-4E11-9A3F-F7608DF75F80}</a:tableStyleId>
              </a:tblPr>
              <a:tblGrid>
                <a:gridCol w="8229600"/>
              </a:tblGrid>
              <a:tr h="451457">
                <a:tc>
                  <a:txBody>
                    <a:bodyPr/>
                    <a:lstStyle/>
                    <a:p>
                      <a:r>
                        <a:rPr lang="en-US" dirty="0" smtClean="0"/>
                        <a:t>Writing</a:t>
                      </a:r>
                      <a:endParaRPr lang="en-US" dirty="0"/>
                    </a:p>
                  </a:txBody>
                  <a:tcPr/>
                </a:tc>
              </a:tr>
              <a:tr h="779228">
                <a:tc>
                  <a:txBody>
                    <a:bodyPr/>
                    <a:lstStyle/>
                    <a:p>
                      <a:r>
                        <a:rPr lang="en-US" sz="1600" dirty="0" smtClean="0"/>
                        <a:t>ELA-Literacy.W.4.1 Write opinion pieces on topics or texts, supporting a point of view with reasons and information.</a:t>
                      </a:r>
                      <a:endParaRPr lang="en-US" sz="1600" dirty="0"/>
                    </a:p>
                  </a:txBody>
                  <a:tcPr/>
                </a:tc>
              </a:tr>
              <a:tr h="451457">
                <a:tc>
                  <a:txBody>
                    <a:bodyPr/>
                    <a:lstStyle/>
                    <a:p>
                      <a:r>
                        <a:rPr lang="en-US" sz="1600" dirty="0" smtClean="0"/>
                        <a:t>ELA-Literacy.W.4.1b Provide reasons that are supported by facts and details.</a:t>
                      </a:r>
                      <a:endParaRPr lang="en-US" sz="1600" dirty="0"/>
                    </a:p>
                  </a:txBody>
                  <a:tcPr/>
                </a:tc>
              </a:tr>
            </a:tbl>
          </a:graphicData>
        </a:graphic>
      </p:graphicFrame>
    </p:spTree>
    <p:extLst>
      <p:ext uri="{BB962C8B-B14F-4D97-AF65-F5344CB8AC3E}">
        <p14:creationId xmlns:p14="http://schemas.microsoft.com/office/powerpoint/2010/main" val="21894980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Key </a:t>
            </a:r>
            <a:r>
              <a:rPr lang="en-US" dirty="0">
                <a:solidFill>
                  <a:srgbClr val="000000"/>
                </a:solidFill>
              </a:rPr>
              <a:t>P</a:t>
            </a:r>
            <a:r>
              <a:rPr lang="en-US" dirty="0" smtClean="0">
                <a:solidFill>
                  <a:srgbClr val="000000"/>
                </a:solidFill>
              </a:rPr>
              <a:t>ractices cont.</a:t>
            </a:r>
            <a:endParaRPr lang="en-US" dirty="0">
              <a:solidFill>
                <a:srgbClr val="000000"/>
              </a:solidFill>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881703920"/>
              </p:ext>
            </p:extLst>
          </p:nvPr>
        </p:nvGraphicFramePr>
        <p:xfrm>
          <a:off x="457200" y="1219200"/>
          <a:ext cx="8229600" cy="2143760"/>
        </p:xfrm>
        <a:graphic>
          <a:graphicData uri="http://schemas.openxmlformats.org/drawingml/2006/table">
            <a:tbl>
              <a:tblPr firstRow="1" bandRow="1">
                <a:tableStyleId>{9DCAF9ED-07DC-4A11-8D7F-57B35C25682E}</a:tableStyleId>
              </a:tblPr>
              <a:tblGrid>
                <a:gridCol w="8229600"/>
              </a:tblGrid>
              <a:tr h="370840">
                <a:tc>
                  <a:txBody>
                    <a:bodyPr/>
                    <a:lstStyle/>
                    <a:p>
                      <a:r>
                        <a:rPr lang="en-US" dirty="0" smtClean="0"/>
                        <a:t>Speaking and</a:t>
                      </a:r>
                      <a:r>
                        <a:rPr lang="en-US" baseline="0" dirty="0" smtClean="0"/>
                        <a:t> Listening</a:t>
                      </a:r>
                      <a:endParaRPr lang="en-US" dirty="0"/>
                    </a:p>
                  </a:txBody>
                  <a:tcPr/>
                </a:tc>
              </a:tr>
              <a:tr h="370840">
                <a:tc>
                  <a:txBody>
                    <a:bodyPr/>
                    <a:lstStyle/>
                    <a:p>
                      <a:r>
                        <a:rPr lang="en-US" sz="1600" dirty="0" smtClean="0"/>
                        <a:t>ELA-Literacy.SL.4.1b Follow agreed-upon rules for discussions and carry out assigned roles.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ELA-Literacy.SL.4.1c Pose and respond to specific questions to clarify or follow up on information, and make comments that contribute to the discussion and link to the remarks of others.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ELA-Literacy.SL.4.1d Review the key ideas expressed and explain their own ideas and understanding in light of the discussion.</a:t>
                      </a:r>
                    </a:p>
                  </a:txBody>
                  <a:tcPr/>
                </a:tc>
              </a:tr>
            </a:tbl>
          </a:graphicData>
        </a:graphic>
      </p:graphicFrame>
    </p:spTree>
    <p:extLst>
      <p:ext uri="{BB962C8B-B14F-4D97-AF65-F5344CB8AC3E}">
        <p14:creationId xmlns:p14="http://schemas.microsoft.com/office/powerpoint/2010/main" val="24294336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990600"/>
          </a:xfrm>
        </p:spPr>
        <p:txBody>
          <a:bodyPr>
            <a:noAutofit/>
          </a:bodyPr>
          <a:lstStyle/>
          <a:p>
            <a:r>
              <a:rPr lang="en-US" sz="3000" dirty="0" smtClean="0">
                <a:solidFill>
                  <a:srgbClr val="000000"/>
                </a:solidFill>
              </a:rPr>
              <a:t>Standards in a </a:t>
            </a:r>
            <a:r>
              <a:rPr lang="en-US" sz="3000" dirty="0" err="1" smtClean="0">
                <a:solidFill>
                  <a:srgbClr val="000000"/>
                </a:solidFill>
              </a:rPr>
              <a:t>Freirean</a:t>
            </a:r>
            <a:r>
              <a:rPr lang="en-US" sz="3000" dirty="0" smtClean="0">
                <a:solidFill>
                  <a:srgbClr val="000000"/>
                </a:solidFill>
              </a:rPr>
              <a:t> framed classroom</a:t>
            </a:r>
            <a:endParaRPr lang="en-US" sz="3000" dirty="0">
              <a:solidFill>
                <a:srgbClr val="000000"/>
              </a:solidFill>
            </a:endParaRPr>
          </a:p>
        </p:txBody>
      </p:sp>
      <p:sp>
        <p:nvSpPr>
          <p:cNvPr id="3" name="Content Placeholder 2"/>
          <p:cNvSpPr>
            <a:spLocks noGrp="1"/>
          </p:cNvSpPr>
          <p:nvPr>
            <p:ph sz="quarter" idx="1"/>
          </p:nvPr>
        </p:nvSpPr>
        <p:spPr/>
        <p:txBody>
          <a:bodyPr>
            <a:normAutofit fontScale="25000" lnSpcReduction="20000"/>
          </a:bodyPr>
          <a:lstStyle/>
          <a:p>
            <a:pPr marL="342900" lvl="1" indent="-342900"/>
            <a:r>
              <a:rPr lang="en-US" sz="9600" dirty="0">
                <a:solidFill>
                  <a:srgbClr val="000000"/>
                </a:solidFill>
              </a:rPr>
              <a:t>CCSS, the CCSO ELD Standards Framework and</a:t>
            </a:r>
            <a:r>
              <a:rPr lang="en-US" sz="9600" dirty="0" smtClean="0">
                <a:solidFill>
                  <a:srgbClr val="000000"/>
                </a:solidFill>
              </a:rPr>
              <a:t> next </a:t>
            </a:r>
            <a:r>
              <a:rPr lang="en-US" sz="9600" dirty="0">
                <a:solidFill>
                  <a:srgbClr val="000000"/>
                </a:solidFill>
              </a:rPr>
              <a:t>generation ELD Standards place more attention on ways that receptive and productive modalities can interact to support </a:t>
            </a:r>
            <a:r>
              <a:rPr lang="en-US" sz="9600" dirty="0" smtClean="0">
                <a:solidFill>
                  <a:srgbClr val="000000"/>
                </a:solidFill>
              </a:rPr>
              <a:t>learning.</a:t>
            </a:r>
          </a:p>
          <a:p>
            <a:pPr marL="342900" lvl="1" indent="-342900"/>
            <a:endParaRPr lang="en-US" sz="9600" dirty="0">
              <a:solidFill>
                <a:srgbClr val="000000"/>
              </a:solidFill>
            </a:endParaRPr>
          </a:p>
          <a:p>
            <a:pPr marL="342900" lvl="1" indent="-342900"/>
            <a:r>
              <a:rPr lang="en-US" sz="9600" dirty="0" smtClean="0">
                <a:solidFill>
                  <a:srgbClr val="000000"/>
                </a:solidFill>
              </a:rPr>
              <a:t>Can the </a:t>
            </a:r>
            <a:r>
              <a:rPr lang="en-US" sz="9600" dirty="0">
                <a:solidFill>
                  <a:srgbClr val="000000"/>
                </a:solidFill>
              </a:rPr>
              <a:t>analytical practices </a:t>
            </a:r>
            <a:r>
              <a:rPr lang="en-US" sz="9600" dirty="0" smtClean="0">
                <a:solidFill>
                  <a:srgbClr val="000000"/>
                </a:solidFill>
              </a:rPr>
              <a:t>required of students be </a:t>
            </a:r>
            <a:r>
              <a:rPr lang="en-US" sz="9600" dirty="0">
                <a:solidFill>
                  <a:srgbClr val="000000"/>
                </a:solidFill>
              </a:rPr>
              <a:t>developed through a curriculum that also seeks to empower </a:t>
            </a:r>
            <a:r>
              <a:rPr lang="en-US" sz="9600" dirty="0" smtClean="0">
                <a:solidFill>
                  <a:srgbClr val="000000"/>
                </a:solidFill>
              </a:rPr>
              <a:t>them and </a:t>
            </a:r>
            <a:r>
              <a:rPr lang="en-US" sz="9600" dirty="0">
                <a:solidFill>
                  <a:srgbClr val="000000"/>
                </a:solidFill>
              </a:rPr>
              <a:t>encourage them to think critically about the world?</a:t>
            </a:r>
          </a:p>
          <a:p>
            <a:pPr marL="0" lvl="1" indent="0">
              <a:buNone/>
            </a:pPr>
            <a:endParaRPr lang="en-US" sz="8000" dirty="0" smtClean="0"/>
          </a:p>
          <a:p>
            <a:pPr marL="342900" lvl="1" indent="-342900">
              <a:buNone/>
            </a:pPr>
            <a:endParaRPr lang="en-US" sz="8000" dirty="0" smtClean="0"/>
          </a:p>
          <a:p>
            <a:pPr marL="342900" lvl="1" indent="-342900"/>
            <a:endParaRPr lang="en-US" sz="8000" dirty="0" smtClean="0"/>
          </a:p>
          <a:p>
            <a:pPr marL="342900" lvl="1" indent="-342900"/>
            <a:endParaRPr lang="en-US" sz="8000" dirty="0" smtClean="0"/>
          </a:p>
          <a:p>
            <a:pPr marL="342900" lvl="1" indent="-342900"/>
            <a:endParaRPr lang="en-US" sz="8000" dirty="0"/>
          </a:p>
          <a:p>
            <a:pPr marL="342900" lvl="1" indent="-342900"/>
            <a:endParaRPr lang="en-US" sz="7200" dirty="0" smtClean="0"/>
          </a:p>
          <a:p>
            <a:pPr marL="342900" lvl="1" indent="-342900"/>
            <a:endParaRPr lang="en-US" sz="7200" dirty="0"/>
          </a:p>
          <a:p>
            <a:pPr marL="342900" lvl="1" indent="-342900"/>
            <a:endParaRPr lang="en-US" sz="7200" dirty="0"/>
          </a:p>
          <a:p>
            <a:pPr marL="342900" lvl="1" indent="-342900"/>
            <a:endParaRPr lang="en-US" sz="8000" dirty="0"/>
          </a:p>
          <a:p>
            <a:pPr marL="342900" lvl="1" indent="-342900"/>
            <a:endParaRPr lang="en-US" sz="8000" b="1" i="1" dirty="0">
              <a:solidFill>
                <a:srgbClr val="FF0000"/>
              </a:solidFill>
            </a:endParaRPr>
          </a:p>
          <a:p>
            <a:pPr marL="342900" lvl="1" indent="-342900"/>
            <a:endParaRPr lang="en-US" sz="7200" dirty="0"/>
          </a:p>
          <a:p>
            <a:pPr marL="0" lvl="1" indent="0">
              <a:buNone/>
            </a:pPr>
            <a:r>
              <a:rPr lang="en-US" sz="7200" dirty="0"/>
              <a:t> </a:t>
            </a:r>
          </a:p>
          <a:p>
            <a:pPr marL="342900" lvl="1" indent="-342900"/>
            <a:endParaRPr lang="en-US" sz="7200" i="1" dirty="0"/>
          </a:p>
          <a:p>
            <a:pPr marL="342900" lvl="1" indent="-342900"/>
            <a:endParaRPr lang="en-US" sz="7200" dirty="0"/>
          </a:p>
          <a:p>
            <a:pPr marL="342900" lvl="1" indent="-342900"/>
            <a:endParaRPr lang="en-US" sz="7200" dirty="0"/>
          </a:p>
          <a:p>
            <a:pPr marL="342900" lvl="1" indent="-342900"/>
            <a:endParaRPr lang="en-US" sz="7200" dirty="0"/>
          </a:p>
          <a:p>
            <a:pPr marL="0" lvl="1" indent="0">
              <a:buNone/>
            </a:pPr>
            <a:endParaRPr lang="en-US" sz="7200" dirty="0"/>
          </a:p>
          <a:p>
            <a:pPr marL="342900" lvl="1" indent="-342900"/>
            <a:endParaRPr lang="en-US" sz="7200" dirty="0"/>
          </a:p>
          <a:p>
            <a:pPr marL="342900" lvl="1" indent="-342900"/>
            <a:endParaRPr lang="en-US" sz="7200" dirty="0"/>
          </a:p>
          <a:p>
            <a:pPr marL="857250" lvl="1" indent="-857250"/>
            <a:endParaRPr lang="en-US" sz="7200" dirty="0"/>
          </a:p>
          <a:p>
            <a:pPr marL="342900" lvl="1" indent="-342900"/>
            <a:endParaRPr lang="en-US" sz="5500" dirty="0"/>
          </a:p>
          <a:p>
            <a:pPr marL="342900" lvl="1" indent="-342900"/>
            <a:endParaRPr lang="en-US" sz="5500" dirty="0"/>
          </a:p>
          <a:p>
            <a:pPr marL="342900" lvl="1" indent="-342900"/>
            <a:endParaRPr lang="en-US" sz="5500" dirty="0"/>
          </a:p>
          <a:p>
            <a:pPr marL="342900" lvl="1" indent="-342900"/>
            <a:r>
              <a:rPr lang="en-US" sz="5500" dirty="0"/>
              <a:t>To what extent is this way of “doing” persuasion compatible with these </a:t>
            </a:r>
            <a:r>
              <a:rPr lang="en-US" sz="5500" dirty="0" err="1"/>
              <a:t>idionsyncratic</a:t>
            </a:r>
            <a:r>
              <a:rPr lang="en-US" sz="5500" dirty="0"/>
              <a:t> form of expression and students’ identities as learners in bilingual and bicultural social contexts?</a:t>
            </a:r>
          </a:p>
          <a:p>
            <a:pPr marL="0" lvl="1" indent="0">
              <a:buNone/>
            </a:pPr>
            <a:endParaRPr lang="en-US" sz="5500" dirty="0"/>
          </a:p>
          <a:p>
            <a:pPr marL="342900" lvl="1" indent="-342900"/>
            <a:r>
              <a:rPr lang="en-US" sz="5000" dirty="0"/>
              <a:t> </a:t>
            </a:r>
          </a:p>
          <a:p>
            <a:pPr marL="342900" lvl="1" indent="-342900"/>
            <a:endParaRPr lang="en-US" sz="2400" dirty="0"/>
          </a:p>
          <a:p>
            <a:pPr marL="0" lvl="1" indent="0">
              <a:buNone/>
            </a:pPr>
            <a:endParaRPr lang="en-US" sz="2400" dirty="0"/>
          </a:p>
          <a:p>
            <a:pPr marL="731520" lvl="3"/>
            <a:endParaRPr lang="en-US" sz="1900" b="1" dirty="0">
              <a:solidFill>
                <a:srgbClr val="FF0000"/>
              </a:solidFill>
            </a:endParaRPr>
          </a:p>
          <a:p>
            <a:endParaRPr lang="en-US" dirty="0"/>
          </a:p>
        </p:txBody>
      </p:sp>
    </p:spTree>
    <p:extLst>
      <p:ext uri="{BB962C8B-B14F-4D97-AF65-F5344CB8AC3E}">
        <p14:creationId xmlns:p14="http://schemas.microsoft.com/office/powerpoint/2010/main" val="33689793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References</a:t>
            </a:r>
            <a:endParaRPr lang="en-US" dirty="0">
              <a:solidFill>
                <a:srgbClr val="000000"/>
              </a:solidFill>
            </a:endParaRPr>
          </a:p>
        </p:txBody>
      </p:sp>
      <p:sp>
        <p:nvSpPr>
          <p:cNvPr id="3" name="Content Placeholder 2"/>
          <p:cNvSpPr>
            <a:spLocks noGrp="1"/>
          </p:cNvSpPr>
          <p:nvPr>
            <p:ph sz="quarter" idx="1"/>
          </p:nvPr>
        </p:nvSpPr>
        <p:spPr/>
        <p:txBody>
          <a:bodyPr>
            <a:normAutofit fontScale="70000" lnSpcReduction="20000"/>
          </a:bodyPr>
          <a:lstStyle/>
          <a:p>
            <a:pPr marL="0" indent="0">
              <a:buNone/>
            </a:pPr>
            <a:r>
              <a:rPr lang="en-US" dirty="0" err="1"/>
              <a:t>Bazerman</a:t>
            </a:r>
            <a:r>
              <a:rPr lang="en-US" dirty="0"/>
              <a:t>, C. (2004). Speech acts, genres, and activity systems: How texts organize activity and people. In C. </a:t>
            </a:r>
            <a:r>
              <a:rPr lang="en-US" dirty="0" err="1"/>
              <a:t>Bazerman</a:t>
            </a:r>
            <a:r>
              <a:rPr lang="en-US" dirty="0"/>
              <a:t> &amp; P. Prior (Eds.) What writing does and how it does it. An introduction to analyzing texts and textual practices. Mahwah NJ: Lawrence Erlbaum Associates. </a:t>
            </a:r>
          </a:p>
          <a:p>
            <a:endParaRPr lang="en-US" dirty="0"/>
          </a:p>
          <a:p>
            <a:pPr marL="0" indent="0">
              <a:buNone/>
            </a:pPr>
            <a:r>
              <a:rPr lang="en-US" dirty="0"/>
              <a:t>Collin, R. (2012). Genre in discourse, discourse in genre: A new approach to the study of literate practice. Journal of Literacy Research, 44 (1), 76-96.</a:t>
            </a:r>
          </a:p>
          <a:p>
            <a:endParaRPr lang="en-US" dirty="0"/>
          </a:p>
          <a:p>
            <a:pPr marL="0" indent="0">
              <a:buNone/>
            </a:pPr>
            <a:r>
              <a:rPr lang="en-US" dirty="0" err="1"/>
              <a:t>Gumperz</a:t>
            </a:r>
            <a:r>
              <a:rPr lang="en-US" dirty="0"/>
              <a:t>, John J. (1982): Discourse Strategies. Cambridge: Cambridge University Press.</a:t>
            </a:r>
          </a:p>
          <a:p>
            <a:endParaRPr lang="en-US" dirty="0"/>
          </a:p>
          <a:p>
            <a:pPr marL="0" indent="0">
              <a:buNone/>
            </a:pPr>
            <a:r>
              <a:rPr lang="en-US" dirty="0"/>
              <a:t>Langer, J. (2011). Envisioning knowledge: Building literacy in the academic disciplines. New York: Teachers College Press.</a:t>
            </a:r>
          </a:p>
          <a:p>
            <a:endParaRPr lang="en-US" dirty="0"/>
          </a:p>
          <a:p>
            <a:pPr marL="0" indent="0">
              <a:buNone/>
            </a:pPr>
            <a:r>
              <a:rPr lang="en-US" dirty="0" err="1"/>
              <a:t>Kozulin</a:t>
            </a:r>
            <a:r>
              <a:rPr lang="en-US" dirty="0"/>
              <a:t>, A. (1991). Life as authoring: The humanist tradition in Russian Psychology. New Ideas in Psychology. 9(3), 335-351.</a:t>
            </a:r>
          </a:p>
          <a:p>
            <a:endParaRPr lang="en-US" dirty="0"/>
          </a:p>
          <a:p>
            <a:pPr marL="0" indent="0">
              <a:buNone/>
            </a:pPr>
            <a:r>
              <a:rPr lang="en-US" dirty="0"/>
              <a:t>O’Connor, C. &amp; Michaels, S. (2007). When is dialogue ‘Dialogic’? Human Development 50, 275-285.</a:t>
            </a:r>
          </a:p>
          <a:p>
            <a:endParaRPr lang="en-US" dirty="0"/>
          </a:p>
        </p:txBody>
      </p:sp>
    </p:spTree>
    <p:extLst>
      <p:ext uri="{BB962C8B-B14F-4D97-AF65-F5344CB8AC3E}">
        <p14:creationId xmlns:p14="http://schemas.microsoft.com/office/powerpoint/2010/main" val="1161205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Background</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pPr marL="274320" lvl="1">
              <a:spcBef>
                <a:spcPts val="600"/>
              </a:spcBef>
              <a:buClr>
                <a:schemeClr val="accent1"/>
              </a:buClr>
            </a:pPr>
            <a:r>
              <a:rPr lang="en-US" sz="2400" dirty="0">
                <a:solidFill>
                  <a:srgbClr val="000000"/>
                </a:solidFill>
              </a:rPr>
              <a:t>Research being conducted in collaboration with Dr. Cristina Alfaro and Alexandra Hunt at San Diego State </a:t>
            </a:r>
            <a:r>
              <a:rPr lang="en-US" sz="2400" dirty="0" smtClean="0">
                <a:solidFill>
                  <a:srgbClr val="000000"/>
                </a:solidFill>
              </a:rPr>
              <a:t>University and Project Core.</a:t>
            </a:r>
          </a:p>
          <a:p>
            <a:pPr marL="274320" lvl="1">
              <a:spcBef>
                <a:spcPts val="600"/>
              </a:spcBef>
              <a:buClr>
                <a:schemeClr val="accent1"/>
              </a:buClr>
            </a:pPr>
            <a:r>
              <a:rPr lang="en-US" sz="2400" dirty="0" smtClean="0">
                <a:solidFill>
                  <a:srgbClr val="000000"/>
                </a:solidFill>
              </a:rPr>
              <a:t>School video first shared at a meeting on the development of the California ELD standards with </a:t>
            </a:r>
            <a:r>
              <a:rPr lang="en-US" sz="2400" dirty="0">
                <a:solidFill>
                  <a:srgbClr val="000000"/>
                </a:solidFill>
              </a:rPr>
              <a:t>t</a:t>
            </a:r>
            <a:r>
              <a:rPr lang="en-US" sz="2400" dirty="0" smtClean="0">
                <a:solidFill>
                  <a:srgbClr val="000000"/>
                </a:solidFill>
              </a:rPr>
              <a:t>eachers and education experts.</a:t>
            </a:r>
          </a:p>
          <a:p>
            <a:pPr marL="274320" lvl="1">
              <a:spcBef>
                <a:spcPts val="600"/>
              </a:spcBef>
              <a:buClr>
                <a:schemeClr val="accent1"/>
              </a:buClr>
            </a:pPr>
            <a:r>
              <a:rPr lang="en-US" sz="2400" dirty="0" smtClean="0">
                <a:solidFill>
                  <a:srgbClr val="000000"/>
                </a:solidFill>
              </a:rPr>
              <a:t>At this point research is exploratory; plans are to collect data during the 2013-2014 school year.</a:t>
            </a:r>
          </a:p>
        </p:txBody>
      </p:sp>
    </p:spTree>
    <p:extLst>
      <p:ext uri="{BB962C8B-B14F-4D97-AF65-F5344CB8AC3E}">
        <p14:creationId xmlns:p14="http://schemas.microsoft.com/office/powerpoint/2010/main" val="32187689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Objectives</a:t>
            </a:r>
            <a:endParaRPr lang="en-US" dirty="0">
              <a:solidFill>
                <a:srgbClr val="000000"/>
              </a:solidFill>
            </a:endParaRPr>
          </a:p>
        </p:txBody>
      </p:sp>
      <p:sp>
        <p:nvSpPr>
          <p:cNvPr id="3" name="Content Placeholder 2"/>
          <p:cNvSpPr>
            <a:spLocks noGrp="1"/>
          </p:cNvSpPr>
          <p:nvPr>
            <p:ph sz="quarter" idx="1"/>
          </p:nvPr>
        </p:nvSpPr>
        <p:spPr/>
        <p:txBody>
          <a:bodyPr/>
          <a:lstStyle/>
          <a:p>
            <a:r>
              <a:rPr lang="en-US" dirty="0" smtClean="0"/>
              <a:t>Focus on instruction and its face-to-face implementation in </a:t>
            </a:r>
            <a:r>
              <a:rPr lang="en-US" dirty="0"/>
              <a:t>a </a:t>
            </a:r>
            <a:r>
              <a:rPr lang="en-US" dirty="0" err="1"/>
              <a:t>Freirean</a:t>
            </a:r>
            <a:r>
              <a:rPr lang="en-US" dirty="0"/>
              <a:t>-based dual </a:t>
            </a:r>
            <a:r>
              <a:rPr lang="en-US" dirty="0" smtClean="0"/>
              <a:t>immersion (Spanish-English) school.</a:t>
            </a:r>
            <a:endParaRPr lang="en-US" dirty="0"/>
          </a:p>
          <a:p>
            <a:r>
              <a:rPr lang="en-US" dirty="0" smtClean="0"/>
              <a:t>Students</a:t>
            </a:r>
            <a:r>
              <a:rPr lang="en-US" dirty="0"/>
              <a:t>’ adoption of a shared vision of</a:t>
            </a:r>
            <a:r>
              <a:rPr lang="en-US" dirty="0" smtClean="0"/>
              <a:t> dialogic </a:t>
            </a:r>
            <a:r>
              <a:rPr lang="en-US" dirty="0"/>
              <a:t>learning </a:t>
            </a:r>
            <a:r>
              <a:rPr lang="en-US" dirty="0" smtClean="0"/>
              <a:t>is examined by </a:t>
            </a:r>
            <a:r>
              <a:rPr lang="en-US" dirty="0"/>
              <a:t>observing </a:t>
            </a:r>
            <a:r>
              <a:rPr lang="en-US" dirty="0" smtClean="0"/>
              <a:t>interactions among students and between students and teachers </a:t>
            </a:r>
            <a:r>
              <a:rPr lang="en-US" dirty="0"/>
              <a:t>in three 4th grade </a:t>
            </a:r>
            <a:r>
              <a:rPr lang="en-US" dirty="0" smtClean="0"/>
              <a:t>classrooms.</a:t>
            </a:r>
          </a:p>
          <a:p>
            <a:r>
              <a:rPr lang="en-US" dirty="0" smtClean="0">
                <a:solidFill>
                  <a:srgbClr val="000000"/>
                </a:solidFill>
              </a:rPr>
              <a:t>We present an initial interactive </a:t>
            </a:r>
            <a:r>
              <a:rPr lang="en-US" dirty="0">
                <a:solidFill>
                  <a:srgbClr val="000000"/>
                </a:solidFill>
              </a:rPr>
              <a:t>sociolinguistic</a:t>
            </a:r>
            <a:r>
              <a:rPr lang="en-US" dirty="0" smtClean="0">
                <a:solidFill>
                  <a:srgbClr val="000000"/>
                </a:solidFill>
              </a:rPr>
              <a:t> overview </a:t>
            </a:r>
            <a:r>
              <a:rPr lang="en-US" dirty="0">
                <a:solidFill>
                  <a:srgbClr val="000000"/>
                </a:solidFill>
              </a:rPr>
              <a:t>of </a:t>
            </a:r>
            <a:r>
              <a:rPr lang="en-US" dirty="0" smtClean="0">
                <a:solidFill>
                  <a:srgbClr val="000000"/>
                </a:solidFill>
              </a:rPr>
              <a:t>how students </a:t>
            </a:r>
            <a:r>
              <a:rPr lang="en-US" dirty="0">
                <a:solidFill>
                  <a:srgbClr val="000000"/>
                </a:solidFill>
              </a:rPr>
              <a:t>negotiated peer editing of opinion </a:t>
            </a:r>
            <a:r>
              <a:rPr lang="en-US" dirty="0" smtClean="0">
                <a:solidFill>
                  <a:srgbClr val="000000"/>
                </a:solidFill>
              </a:rPr>
              <a:t>texts as part of an ELA activity.</a:t>
            </a:r>
            <a:endParaRPr lang="en-US" dirty="0">
              <a:solidFill>
                <a:srgbClr val="000000"/>
              </a:solidFill>
            </a:endParaRPr>
          </a:p>
        </p:txBody>
      </p:sp>
    </p:spTree>
    <p:extLst>
      <p:ext uri="{BB962C8B-B14F-4D97-AF65-F5344CB8AC3E}">
        <p14:creationId xmlns:p14="http://schemas.microsoft.com/office/powerpoint/2010/main" val="3954864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Methodology</a:t>
            </a:r>
            <a:endParaRPr lang="en-US" dirty="0">
              <a:solidFill>
                <a:srgbClr val="000000"/>
              </a:solidFill>
            </a:endParaRPr>
          </a:p>
        </p:txBody>
      </p:sp>
      <p:sp>
        <p:nvSpPr>
          <p:cNvPr id="3" name="Content Placeholder 2"/>
          <p:cNvSpPr>
            <a:spLocks noGrp="1"/>
          </p:cNvSpPr>
          <p:nvPr>
            <p:ph sz="quarter" idx="1"/>
          </p:nvPr>
        </p:nvSpPr>
        <p:spPr/>
        <p:txBody>
          <a:bodyPr>
            <a:normAutofit/>
          </a:bodyPr>
          <a:lstStyle/>
          <a:p>
            <a:r>
              <a:rPr lang="en-US" sz="2400" dirty="0" smtClean="0"/>
              <a:t>Three 4</a:t>
            </a:r>
            <a:r>
              <a:rPr lang="en-US" sz="2400" baseline="30000" dirty="0" smtClean="0"/>
              <a:t>th</a:t>
            </a:r>
            <a:r>
              <a:rPr lang="en-US" sz="2400" dirty="0" smtClean="0"/>
              <a:t> grade classrooms</a:t>
            </a:r>
          </a:p>
          <a:p>
            <a:r>
              <a:rPr lang="en-US" sz="2400" dirty="0" smtClean="0"/>
              <a:t>Analysis of curriculum unit</a:t>
            </a:r>
          </a:p>
          <a:p>
            <a:r>
              <a:rPr lang="en-US" sz="2400" dirty="0" smtClean="0"/>
              <a:t>Video and audio recordings</a:t>
            </a:r>
          </a:p>
          <a:p>
            <a:r>
              <a:rPr lang="en-US" sz="2400" dirty="0" smtClean="0"/>
              <a:t>Classroom Observations</a:t>
            </a:r>
          </a:p>
          <a:p>
            <a:r>
              <a:rPr lang="en-US" sz="2400" dirty="0" smtClean="0"/>
              <a:t>Interviews with teachers and administrators</a:t>
            </a:r>
          </a:p>
          <a:p>
            <a:r>
              <a:rPr lang="en-US" sz="2400" dirty="0" smtClean="0"/>
              <a:t>Attendance at teacher planning meetings</a:t>
            </a:r>
          </a:p>
          <a:p>
            <a:r>
              <a:rPr lang="en-US" sz="2400" dirty="0" smtClean="0"/>
              <a:t>Artifacts (student notebooks, assignment worksheets, classroom bulletin boards, etc.)</a:t>
            </a:r>
            <a:endParaRPr lang="en-US" sz="2400" dirty="0"/>
          </a:p>
        </p:txBody>
      </p:sp>
    </p:spTree>
    <p:extLst>
      <p:ext uri="{BB962C8B-B14F-4D97-AF65-F5344CB8AC3E}">
        <p14:creationId xmlns:p14="http://schemas.microsoft.com/office/powerpoint/2010/main" val="3296651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
            </a:r>
            <a:br>
              <a:rPr lang="en-US" dirty="0" smtClean="0">
                <a:solidFill>
                  <a:srgbClr val="000000"/>
                </a:solidFill>
              </a:rPr>
            </a:br>
            <a:r>
              <a:rPr lang="en-US" sz="3600" dirty="0" smtClean="0">
                <a:solidFill>
                  <a:srgbClr val="000000"/>
                </a:solidFill>
              </a:rPr>
              <a:t>School Context</a:t>
            </a:r>
            <a:endParaRPr lang="en-US" sz="3600" dirty="0">
              <a:solidFill>
                <a:srgbClr val="000000"/>
              </a:solidFill>
            </a:endParaRPr>
          </a:p>
        </p:txBody>
      </p:sp>
      <p:sp>
        <p:nvSpPr>
          <p:cNvPr id="3" name="Content Placeholder 2"/>
          <p:cNvSpPr>
            <a:spLocks noGrp="1"/>
          </p:cNvSpPr>
          <p:nvPr>
            <p:ph sz="quarter" idx="2"/>
          </p:nvPr>
        </p:nvSpPr>
        <p:spPr>
          <a:xfrm>
            <a:off x="304800" y="1295400"/>
            <a:ext cx="4572000" cy="4876800"/>
          </a:xfrm>
        </p:spPr>
        <p:txBody>
          <a:bodyPr>
            <a:normAutofit/>
          </a:bodyPr>
          <a:lstStyle/>
          <a:p>
            <a:r>
              <a:rPr lang="en-US" sz="2400" dirty="0">
                <a:solidFill>
                  <a:srgbClr val="000000"/>
                </a:solidFill>
              </a:rPr>
              <a:t>Chula Vista Learning Community Charter School (CVLCC</a:t>
            </a:r>
            <a:r>
              <a:rPr lang="en-US" sz="2400" dirty="0" smtClean="0">
                <a:solidFill>
                  <a:srgbClr val="000000"/>
                </a:solidFill>
              </a:rPr>
              <a:t>)</a:t>
            </a:r>
          </a:p>
          <a:p>
            <a:pPr lvl="1"/>
            <a:r>
              <a:rPr lang="en-US" sz="2200" dirty="0" smtClean="0">
                <a:solidFill>
                  <a:srgbClr val="000000"/>
                </a:solidFill>
              </a:rPr>
              <a:t>Dual Immersion Spanish-English</a:t>
            </a:r>
          </a:p>
          <a:p>
            <a:pPr lvl="1"/>
            <a:r>
              <a:rPr lang="en-US" sz="2200" dirty="0" smtClean="0">
                <a:solidFill>
                  <a:srgbClr val="000000"/>
                </a:solidFill>
              </a:rPr>
              <a:t>Grades </a:t>
            </a:r>
            <a:r>
              <a:rPr lang="en-US" sz="2200" dirty="0">
                <a:solidFill>
                  <a:srgbClr val="000000"/>
                </a:solidFill>
              </a:rPr>
              <a:t>K</a:t>
            </a:r>
            <a:r>
              <a:rPr lang="en-US" sz="2200" dirty="0" smtClean="0">
                <a:solidFill>
                  <a:srgbClr val="000000"/>
                </a:solidFill>
              </a:rPr>
              <a:t>-10</a:t>
            </a:r>
            <a:endParaRPr lang="en-US" sz="2200" dirty="0">
              <a:solidFill>
                <a:srgbClr val="000000"/>
              </a:solidFill>
            </a:endParaRPr>
          </a:p>
          <a:p>
            <a:pPr lvl="1"/>
            <a:r>
              <a:rPr lang="en-US" sz="2200" dirty="0" smtClean="0">
                <a:solidFill>
                  <a:srgbClr val="000000"/>
                </a:solidFill>
              </a:rPr>
              <a:t>8 miles from U.S</a:t>
            </a:r>
            <a:r>
              <a:rPr lang="en-US" sz="2200" dirty="0">
                <a:solidFill>
                  <a:srgbClr val="000000"/>
                </a:solidFill>
              </a:rPr>
              <a:t>.-Mexico Border</a:t>
            </a:r>
          </a:p>
          <a:p>
            <a:pPr lvl="1"/>
            <a:r>
              <a:rPr lang="en-US" sz="2200" dirty="0">
                <a:solidFill>
                  <a:srgbClr val="000000"/>
                </a:solidFill>
              </a:rPr>
              <a:t>95% Latino</a:t>
            </a:r>
          </a:p>
          <a:p>
            <a:pPr lvl="1"/>
            <a:r>
              <a:rPr lang="en-US" sz="2200" dirty="0">
                <a:solidFill>
                  <a:srgbClr val="000000"/>
                </a:solidFill>
              </a:rPr>
              <a:t>53% English </a:t>
            </a:r>
            <a:r>
              <a:rPr lang="en-US" sz="2200" dirty="0" smtClean="0">
                <a:solidFill>
                  <a:srgbClr val="000000"/>
                </a:solidFill>
              </a:rPr>
              <a:t>Learners</a:t>
            </a:r>
            <a:endParaRPr lang="en-US" sz="2200" dirty="0">
              <a:solidFill>
                <a:srgbClr val="000000"/>
              </a:solidFill>
            </a:endParaRPr>
          </a:p>
          <a:p>
            <a:pPr lvl="1"/>
            <a:r>
              <a:rPr lang="en-US" sz="2200" dirty="0" smtClean="0">
                <a:solidFill>
                  <a:srgbClr val="000000"/>
                </a:solidFill>
              </a:rPr>
              <a:t>56% qualify </a:t>
            </a:r>
            <a:r>
              <a:rPr lang="en-US" sz="2200" dirty="0">
                <a:solidFill>
                  <a:srgbClr val="000000"/>
                </a:solidFill>
              </a:rPr>
              <a:t>for free and reduced lunch</a:t>
            </a:r>
          </a:p>
          <a:p>
            <a:pPr lvl="1"/>
            <a:r>
              <a:rPr lang="en-US" sz="2200" dirty="0">
                <a:solidFill>
                  <a:srgbClr val="000000"/>
                </a:solidFill>
              </a:rPr>
              <a:t>California Distinguished School</a:t>
            </a:r>
          </a:p>
          <a:p>
            <a:endParaRPr lang="en-US" dirty="0"/>
          </a:p>
        </p:txBody>
      </p:sp>
      <p:pic>
        <p:nvPicPr>
          <p:cNvPr id="8" name="Picture 7" descr="Photo Oct 31, 1 21 46 PM.jpg"/>
          <p:cNvPicPr>
            <a:picLocks noChangeAspect="1"/>
          </p:cNvPicPr>
          <p:nvPr/>
        </p:nvPicPr>
        <p:blipFill rotWithShape="1">
          <a:blip r:embed="rId3" cstate="print">
            <a:extLst>
              <a:ext uri="{28A0092B-C50C-407E-A947-70E740481C1C}">
                <a14:useLocalDpi xmlns:a14="http://schemas.microsoft.com/office/drawing/2010/main" val="0"/>
              </a:ext>
            </a:extLst>
          </a:blip>
          <a:srcRect l="12696" b="2513"/>
          <a:stretch/>
        </p:blipFill>
        <p:spPr>
          <a:xfrm rot="5400000">
            <a:off x="4585097" y="1979997"/>
            <a:ext cx="4673600" cy="3914006"/>
          </a:xfrm>
          <a:prstGeom prst="rect">
            <a:avLst/>
          </a:prstGeom>
        </p:spPr>
      </p:pic>
    </p:spTree>
    <p:extLst>
      <p:ext uri="{BB962C8B-B14F-4D97-AF65-F5344CB8AC3E}">
        <p14:creationId xmlns:p14="http://schemas.microsoft.com/office/powerpoint/2010/main" val="19323878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000000"/>
                </a:solidFill>
              </a:rPr>
              <a:t/>
            </a:r>
            <a:br>
              <a:rPr lang="en-US" dirty="0" smtClean="0">
                <a:solidFill>
                  <a:srgbClr val="000000"/>
                </a:solidFill>
              </a:rPr>
            </a:br>
            <a:r>
              <a:rPr lang="en-US" dirty="0" smtClean="0">
                <a:solidFill>
                  <a:srgbClr val="000000"/>
                </a:solidFill>
              </a:rPr>
              <a:t>Curriculum</a:t>
            </a:r>
            <a:r>
              <a:rPr lang="en-US" dirty="0" smtClean="0"/>
              <a:t> </a:t>
            </a:r>
            <a:endParaRPr lang="en-US" dirty="0"/>
          </a:p>
        </p:txBody>
      </p:sp>
      <p:sp>
        <p:nvSpPr>
          <p:cNvPr id="5" name="Content Placeholder 4"/>
          <p:cNvSpPr>
            <a:spLocks noGrp="1"/>
          </p:cNvSpPr>
          <p:nvPr>
            <p:ph sz="quarter" idx="2"/>
          </p:nvPr>
        </p:nvSpPr>
        <p:spPr>
          <a:xfrm>
            <a:off x="4648200" y="1676400"/>
            <a:ext cx="4038600" cy="4038600"/>
          </a:xfrm>
        </p:spPr>
        <p:txBody>
          <a:bodyPr>
            <a:normAutofit/>
          </a:bodyPr>
          <a:lstStyle/>
          <a:p>
            <a:r>
              <a:rPr lang="en-US" dirty="0" err="1" smtClean="0"/>
              <a:t>Freirean</a:t>
            </a:r>
            <a:r>
              <a:rPr lang="en-US" dirty="0" smtClean="0"/>
              <a:t> pedagogical approach</a:t>
            </a:r>
          </a:p>
          <a:p>
            <a:r>
              <a:rPr lang="en-US" dirty="0" smtClean="0"/>
              <a:t>ELA, Math, Spanish</a:t>
            </a:r>
          </a:p>
          <a:p>
            <a:r>
              <a:rPr lang="en-US" dirty="0" smtClean="0"/>
              <a:t>Emphasis on critical thinking skills</a:t>
            </a:r>
            <a:r>
              <a:rPr lang="en-US" dirty="0" smtClean="0">
                <a:solidFill>
                  <a:srgbClr val="008000"/>
                </a:solidFill>
              </a:rPr>
              <a:t> </a:t>
            </a:r>
            <a:r>
              <a:rPr lang="en-US" dirty="0" smtClean="0">
                <a:solidFill>
                  <a:srgbClr val="000000"/>
                </a:solidFill>
              </a:rPr>
              <a:t>across subject matter areas</a:t>
            </a:r>
          </a:p>
          <a:p>
            <a:r>
              <a:rPr lang="en-US" dirty="0" smtClean="0"/>
              <a:t>Adoption of Common Core State Standards (CCSS)</a:t>
            </a:r>
          </a:p>
        </p:txBody>
      </p:sp>
      <p:pic>
        <p:nvPicPr>
          <p:cNvPr id="7" name="Content Placeholder 6" descr="Photo Nov 01, 11 21 09 AM.jpg"/>
          <p:cNvPicPr>
            <a:picLocks noGrp="1" noChangeAspect="1"/>
          </p:cNvPicPr>
          <p:nvPr>
            <p:ph sz="quarter" idx="4"/>
          </p:nvPr>
        </p:nvPicPr>
        <p:blipFill>
          <a:blip r:embed="rId3" cstate="print">
            <a:extLst>
              <a:ext uri="{28A0092B-C50C-407E-A947-70E740481C1C}">
                <a14:useLocalDpi xmlns:a14="http://schemas.microsoft.com/office/drawing/2010/main" val="0"/>
              </a:ext>
            </a:extLst>
          </a:blip>
          <a:srcRect l="12500" r="12500"/>
          <a:stretch>
            <a:fillRect/>
          </a:stretch>
        </p:blipFill>
        <p:spPr>
          <a:xfrm rot="5400000">
            <a:off x="304800" y="1600200"/>
            <a:ext cx="4038600" cy="4038600"/>
          </a:xfrm>
        </p:spPr>
      </p:pic>
    </p:spTree>
    <p:extLst>
      <p:ext uri="{BB962C8B-B14F-4D97-AF65-F5344CB8AC3E}">
        <p14:creationId xmlns:p14="http://schemas.microsoft.com/office/powerpoint/2010/main" val="1529862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Peer Editing Activity</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pPr>
              <a:spcBef>
                <a:spcPts val="1200"/>
              </a:spcBef>
            </a:pPr>
            <a:r>
              <a:rPr lang="en-US" sz="2400" dirty="0"/>
              <a:t>4</a:t>
            </a:r>
            <a:r>
              <a:rPr lang="en-US" sz="2400" baseline="30000" dirty="0"/>
              <a:t>th</a:t>
            </a:r>
            <a:r>
              <a:rPr lang="en-US" sz="2400" dirty="0"/>
              <a:t> grade </a:t>
            </a:r>
            <a:r>
              <a:rPr lang="en-US" sz="2400" dirty="0" smtClean="0"/>
              <a:t>English Language Arts class</a:t>
            </a:r>
            <a:endParaRPr lang="en-US" sz="2400" dirty="0"/>
          </a:p>
          <a:p>
            <a:pPr lvl="1">
              <a:spcBef>
                <a:spcPts val="1200"/>
              </a:spcBef>
            </a:pPr>
            <a:r>
              <a:rPr lang="en-US" sz="2000" dirty="0">
                <a:solidFill>
                  <a:schemeClr val="tx1"/>
                </a:solidFill>
              </a:rPr>
              <a:t>Unit on</a:t>
            </a:r>
            <a:r>
              <a:rPr lang="en-US" sz="2000" dirty="0" smtClean="0">
                <a:solidFill>
                  <a:schemeClr val="tx1"/>
                </a:solidFill>
              </a:rPr>
              <a:t> historical global migration </a:t>
            </a:r>
            <a:r>
              <a:rPr lang="en-US" sz="2000" dirty="0">
                <a:solidFill>
                  <a:schemeClr val="tx1"/>
                </a:solidFill>
              </a:rPr>
              <a:t>and immigration</a:t>
            </a:r>
          </a:p>
          <a:p>
            <a:pPr>
              <a:spcBef>
                <a:spcPts val="1200"/>
              </a:spcBef>
            </a:pPr>
            <a:r>
              <a:rPr lang="en-US" sz="2400" dirty="0" smtClean="0"/>
              <a:t>Activity structure:</a:t>
            </a:r>
          </a:p>
          <a:p>
            <a:pPr marL="0" indent="0">
              <a:spcBef>
                <a:spcPts val="1200"/>
              </a:spcBef>
              <a:buNone/>
            </a:pPr>
            <a:r>
              <a:rPr lang="en-US" sz="2000" i="1" dirty="0"/>
              <a:t>In your opinion, what was the best route for Forty-niners to migrate to CA during the Gold Rush of 1849</a:t>
            </a:r>
            <a:r>
              <a:rPr lang="en-US" sz="2000" i="1" dirty="0" smtClean="0"/>
              <a:t>?</a:t>
            </a:r>
            <a:endParaRPr lang="en-US" sz="2000" dirty="0" smtClean="0"/>
          </a:p>
          <a:p>
            <a:pPr marL="731520" lvl="1" indent="-457200">
              <a:spcBef>
                <a:spcPts val="1200"/>
              </a:spcBef>
              <a:buFont typeface="+mj-lt"/>
              <a:buAutoNum type="arabicPeriod"/>
            </a:pPr>
            <a:r>
              <a:rPr lang="en-US" sz="2000" dirty="0" smtClean="0">
                <a:solidFill>
                  <a:srgbClr val="000000"/>
                </a:solidFill>
              </a:rPr>
              <a:t>In pairs, students outlined opinion essay based on evidence provided in an informational text.</a:t>
            </a:r>
          </a:p>
          <a:p>
            <a:pPr marL="731520" lvl="1" indent="-457200">
              <a:spcBef>
                <a:spcPts val="1200"/>
              </a:spcBef>
              <a:buFont typeface="+mj-lt"/>
              <a:buAutoNum type="arabicPeriod"/>
            </a:pPr>
            <a:r>
              <a:rPr lang="en-US" sz="2000" dirty="0" smtClean="0">
                <a:solidFill>
                  <a:srgbClr val="000000"/>
                </a:solidFill>
              </a:rPr>
              <a:t>Group </a:t>
            </a:r>
            <a:r>
              <a:rPr lang="en-US" sz="2000" dirty="0">
                <a:solidFill>
                  <a:srgbClr val="000000"/>
                </a:solidFill>
              </a:rPr>
              <a:t>dialogue based on peer-editing after essays were</a:t>
            </a:r>
            <a:r>
              <a:rPr lang="en-US" sz="2000" dirty="0" smtClean="0">
                <a:solidFill>
                  <a:srgbClr val="000000"/>
                </a:solidFill>
              </a:rPr>
              <a:t> drafted and exchanged</a:t>
            </a:r>
            <a:r>
              <a:rPr lang="en-US" sz="2000" dirty="0">
                <a:solidFill>
                  <a:srgbClr val="000000"/>
                </a:solidFill>
              </a:rPr>
              <a:t> </a:t>
            </a:r>
            <a:r>
              <a:rPr lang="en-US" sz="2000" dirty="0" smtClean="0">
                <a:solidFill>
                  <a:srgbClr val="000000"/>
                </a:solidFill>
              </a:rPr>
              <a:t>for written feedback.</a:t>
            </a:r>
            <a:endParaRPr lang="en-US" sz="2000" dirty="0">
              <a:solidFill>
                <a:srgbClr val="000000"/>
              </a:solidFill>
            </a:endParaRPr>
          </a:p>
          <a:p>
            <a:pPr marL="731520" lvl="1" indent="-457200">
              <a:spcBef>
                <a:spcPts val="1200"/>
              </a:spcBef>
              <a:buFont typeface="+mj-lt"/>
              <a:buAutoNum type="arabicPeriod"/>
            </a:pPr>
            <a:r>
              <a:rPr lang="en-US" sz="2000" dirty="0" smtClean="0">
                <a:solidFill>
                  <a:srgbClr val="000000"/>
                </a:solidFill>
              </a:rPr>
              <a:t>Checklist </a:t>
            </a:r>
            <a:r>
              <a:rPr lang="en-US" sz="2000" dirty="0">
                <a:solidFill>
                  <a:srgbClr val="000000"/>
                </a:solidFill>
              </a:rPr>
              <a:t>and worksheets </a:t>
            </a:r>
            <a:r>
              <a:rPr lang="en-US" sz="2000" dirty="0" smtClean="0">
                <a:solidFill>
                  <a:srgbClr val="000000"/>
                </a:solidFill>
              </a:rPr>
              <a:t>were used </a:t>
            </a:r>
            <a:r>
              <a:rPr lang="en-US" sz="2000" dirty="0">
                <a:solidFill>
                  <a:srgbClr val="000000"/>
                </a:solidFill>
              </a:rPr>
              <a:t>to scaffold peer </a:t>
            </a:r>
            <a:r>
              <a:rPr lang="en-US" sz="2000" dirty="0" smtClean="0">
                <a:solidFill>
                  <a:srgbClr val="000000"/>
                </a:solidFill>
              </a:rPr>
              <a:t>dialogue.</a:t>
            </a:r>
            <a:endParaRPr lang="en-US" sz="2000" dirty="0">
              <a:solidFill>
                <a:srgbClr val="000000"/>
              </a:solidFill>
            </a:endParaRPr>
          </a:p>
        </p:txBody>
      </p:sp>
    </p:spTree>
    <p:extLst>
      <p:ext uri="{BB962C8B-B14F-4D97-AF65-F5344CB8AC3E}">
        <p14:creationId xmlns:p14="http://schemas.microsoft.com/office/powerpoint/2010/main" val="17015957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6-11 at 7.15.45 PM.png"/>
          <p:cNvPicPr>
            <a:picLocks noChangeAspect="1"/>
          </p:cNvPicPr>
          <p:nvPr/>
        </p:nvPicPr>
        <p:blipFill rotWithShape="1">
          <a:blip r:embed="rId3">
            <a:extLst>
              <a:ext uri="{28A0092B-C50C-407E-A947-70E740481C1C}">
                <a14:useLocalDpi xmlns:a14="http://schemas.microsoft.com/office/drawing/2010/main" val="0"/>
              </a:ext>
            </a:extLst>
          </a:blip>
          <a:srcRect r="2066"/>
          <a:stretch/>
        </p:blipFill>
        <p:spPr>
          <a:xfrm>
            <a:off x="127001" y="0"/>
            <a:ext cx="8699522" cy="6858000"/>
          </a:xfrm>
          <a:prstGeom prst="rect">
            <a:avLst/>
          </a:prstGeom>
        </p:spPr>
      </p:pic>
    </p:spTree>
    <p:extLst>
      <p:ext uri="{BB962C8B-B14F-4D97-AF65-F5344CB8AC3E}">
        <p14:creationId xmlns:p14="http://schemas.microsoft.com/office/powerpoint/2010/main" val="174559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6-11 at 7.16.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0"/>
            <a:ext cx="8857387" cy="6858000"/>
          </a:xfrm>
          <a:prstGeom prst="rect">
            <a:avLst/>
          </a:prstGeom>
        </p:spPr>
      </p:pic>
    </p:spTree>
    <p:extLst>
      <p:ext uri="{BB962C8B-B14F-4D97-AF65-F5344CB8AC3E}">
        <p14:creationId xmlns:p14="http://schemas.microsoft.com/office/powerpoint/2010/main" val="106741841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Origin</Template>
  <TotalTime>9344</TotalTime>
  <Words>1547</Words>
  <Application>Microsoft Macintosh PowerPoint</Application>
  <PresentationFormat>On-screen Show (4:3)</PresentationFormat>
  <Paragraphs>159</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Origin</vt:lpstr>
      <vt:lpstr>Dual-language immersion along the California-Mexico border:  A Freirean approach</vt:lpstr>
      <vt:lpstr>Background</vt:lpstr>
      <vt:lpstr>Objectives</vt:lpstr>
      <vt:lpstr>Methodology</vt:lpstr>
      <vt:lpstr> School Context</vt:lpstr>
      <vt:lpstr> Curriculum </vt:lpstr>
      <vt:lpstr>Peer Editing Activity</vt:lpstr>
      <vt:lpstr>PowerPoint Presentation</vt:lpstr>
      <vt:lpstr>PowerPoint Presentation</vt:lpstr>
      <vt:lpstr>Video</vt:lpstr>
      <vt:lpstr>Characteristics of Student Interactions</vt:lpstr>
      <vt:lpstr>Other Issues</vt:lpstr>
      <vt:lpstr>             Key Practices “corresponding” to the CCSS</vt:lpstr>
      <vt:lpstr>Key Practices cont.</vt:lpstr>
      <vt:lpstr>Standards in a Freirean framed classroom</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Dual-language immersion along the California-Mexico border: A Freirean approach</dc:title>
  <dc:creator>Maria Jose Aragon</dc:creator>
  <cp:lastModifiedBy>Kathryn Anderson-Levitt</cp:lastModifiedBy>
  <cp:revision>117</cp:revision>
  <cp:lastPrinted>2013-09-07T18:10:27Z</cp:lastPrinted>
  <dcterms:created xsi:type="dcterms:W3CDTF">2013-09-15T20:23:42Z</dcterms:created>
  <dcterms:modified xsi:type="dcterms:W3CDTF">2013-11-14T05:50:30Z</dcterms:modified>
</cp:coreProperties>
</file>