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7" r:id="rId4"/>
    <p:sldId id="270" r:id="rId5"/>
    <p:sldId id="276" r:id="rId6"/>
    <p:sldId id="271" r:id="rId7"/>
    <p:sldId id="277" r:id="rId8"/>
    <p:sldId id="278" r:id="rId9"/>
    <p:sldId id="279" r:id="rId10"/>
    <p:sldId id="280" r:id="rId11"/>
    <p:sldId id="281" r:id="rId12"/>
    <p:sldId id="283" r:id="rId13"/>
    <p:sldId id="275"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68"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14589B36-ECD4-4F5C-8937-9E0FA63C0AF4}" type="datetimeFigureOut">
              <a:rPr lang="es-MX" smtClean="0"/>
              <a:pPr/>
              <a:t>11/1/13</a:t>
            </a:fld>
            <a:endParaRPr lang="es-MX"/>
          </a:p>
        </p:txBody>
      </p:sp>
      <p:sp>
        <p:nvSpPr>
          <p:cNvPr id="19" name="Footer Placeholder 18"/>
          <p:cNvSpPr>
            <a:spLocks noGrp="1"/>
          </p:cNvSpPr>
          <p:nvPr>
            <p:ph type="ftr" sz="quarter" idx="11"/>
          </p:nvPr>
        </p:nvSpPr>
        <p:spPr/>
        <p:txBody>
          <a:bodyPr/>
          <a:lstStyle/>
          <a:p>
            <a:endParaRPr lang="es-MX"/>
          </a:p>
        </p:txBody>
      </p:sp>
      <p:sp>
        <p:nvSpPr>
          <p:cNvPr id="27" name="Slide Number Placeholder 26"/>
          <p:cNvSpPr>
            <a:spLocks noGrp="1"/>
          </p:cNvSpPr>
          <p:nvPr>
            <p:ph type="sldNum" sz="quarter" idx="12"/>
          </p:nvPr>
        </p:nvSpPr>
        <p:spPr/>
        <p:txBody>
          <a:bodyPr/>
          <a:lstStyle/>
          <a:p>
            <a:fld id="{3F69B89A-BA89-4A8B-BF28-55250312EB85}" type="slidenum">
              <a:rPr lang="es-MX" smtClean="0"/>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4589B36-ECD4-4F5C-8937-9E0FA63C0AF4}" type="datetimeFigureOut">
              <a:rPr lang="es-MX" smtClean="0"/>
              <a:pPr/>
              <a:t>11/1/13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69B89A-BA89-4A8B-BF28-55250312EB85}"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4589B36-ECD4-4F5C-8937-9E0FA63C0AF4}" type="datetimeFigureOut">
              <a:rPr lang="es-MX" smtClean="0"/>
              <a:pPr/>
              <a:t>11/1/13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69B89A-BA89-4A8B-BF28-55250312EB85}"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14589B36-ECD4-4F5C-8937-9E0FA63C0AF4}" type="datetimeFigureOut">
              <a:rPr lang="es-MX" smtClean="0"/>
              <a:pPr/>
              <a:t>11/1/13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69B89A-BA89-4A8B-BF28-55250312EB85}" type="slidenum">
              <a:rPr lang="es-MX" smtClean="0"/>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14589B36-ECD4-4F5C-8937-9E0FA63C0AF4}" type="datetimeFigureOut">
              <a:rPr lang="es-MX" smtClean="0"/>
              <a:pPr/>
              <a:t>11/1/13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69B89A-BA89-4A8B-BF28-55250312EB85}" type="slidenum">
              <a:rPr lang="es-MX" smtClean="0"/>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4589B36-ECD4-4F5C-8937-9E0FA63C0AF4}" type="datetimeFigureOut">
              <a:rPr lang="es-MX" smtClean="0"/>
              <a:pPr/>
              <a:t>11/1/13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69B89A-BA89-4A8B-BF28-55250312EB85}" type="slidenum">
              <a:rPr lang="es-MX" smtClean="0"/>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14589B36-ECD4-4F5C-8937-9E0FA63C0AF4}" type="datetimeFigureOut">
              <a:rPr lang="es-MX" smtClean="0"/>
              <a:pPr/>
              <a:t>11/1/13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69B89A-BA89-4A8B-BF28-55250312EB85}" type="slidenum">
              <a:rPr lang="es-MX" smtClean="0"/>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14589B36-ECD4-4F5C-8937-9E0FA63C0AF4}" type="datetimeFigureOut">
              <a:rPr lang="es-MX" smtClean="0"/>
              <a:pPr/>
              <a:t>11/1/13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69B89A-BA89-4A8B-BF28-55250312EB85}" type="slidenum">
              <a:rPr lang="es-MX" smtClean="0"/>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89B36-ECD4-4F5C-8937-9E0FA63C0AF4}" type="datetimeFigureOut">
              <a:rPr lang="es-MX" smtClean="0"/>
              <a:pPr/>
              <a:t>11/1/13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69B89A-BA89-4A8B-BF28-55250312EB85}"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14589B36-ECD4-4F5C-8937-9E0FA63C0AF4}" type="datetimeFigureOut">
              <a:rPr lang="es-MX" smtClean="0"/>
              <a:pPr/>
              <a:t>11/1/13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69B89A-BA89-4A8B-BF28-55250312EB85}" type="slidenum">
              <a:rPr lang="es-MX" smtClean="0"/>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14589B36-ECD4-4F5C-8937-9E0FA63C0AF4}" type="datetimeFigureOut">
              <a:rPr lang="es-MX" smtClean="0"/>
              <a:pPr/>
              <a:t>11/1/13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xfrm>
            <a:off x="8077200" y="6356350"/>
            <a:ext cx="609600" cy="365125"/>
          </a:xfrm>
        </p:spPr>
        <p:txBody>
          <a:bodyPr/>
          <a:lstStyle/>
          <a:p>
            <a:fld id="{3F69B89A-BA89-4A8B-BF28-55250312EB85}" type="slidenum">
              <a:rPr lang="es-MX" smtClean="0"/>
              <a:pPr/>
              <a:t>‹#›</a:t>
            </a:fld>
            <a:endParaRPr lang="es-MX"/>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4589B36-ECD4-4F5C-8937-9E0FA63C0AF4}" type="datetimeFigureOut">
              <a:rPr lang="es-MX" smtClean="0"/>
              <a:pPr/>
              <a:t>11/1/13</a:t>
            </a:fld>
            <a:endParaRPr lang="es-MX"/>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69B89A-BA89-4A8B-BF28-55250312EB85}" type="slidenum">
              <a:rPr lang="es-MX" smtClean="0"/>
              <a:pPr/>
              <a:t>‹#›</a:t>
            </a:fld>
            <a:endParaRPr lang="es-MX"/>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a:r>
              <a:rPr lang="en-US" sz="2800" dirty="0" smtClean="0">
                <a:solidFill>
                  <a:schemeClr val="tx2"/>
                </a:solidFill>
                <a:effectLst/>
                <a:latin typeface="+mn-lt"/>
              </a:rPr>
              <a:t>FIRST TEACHING YEARS IN INDIGENOUS TELESECONDARIES. TEACHER EDUCATION EXPERIENCES</a:t>
            </a:r>
            <a:r>
              <a:rPr lang="es-ES_tradnl" sz="2800" dirty="0" smtClean="0">
                <a:solidFill>
                  <a:schemeClr val="tx2"/>
                </a:solidFill>
                <a:effectLst/>
                <a:latin typeface="+mn-lt"/>
              </a:rPr>
              <a:t> </a:t>
            </a:r>
            <a:r>
              <a:rPr lang="es-MX" sz="2800" dirty="0" smtClean="0">
                <a:solidFill>
                  <a:schemeClr val="tx2"/>
                </a:solidFill>
                <a:latin typeface="+mn-lt"/>
              </a:rPr>
              <a:t/>
            </a:r>
            <a:br>
              <a:rPr lang="es-MX" sz="2800" dirty="0" smtClean="0">
                <a:solidFill>
                  <a:schemeClr val="tx2"/>
                </a:solidFill>
                <a:latin typeface="+mn-lt"/>
              </a:rPr>
            </a:br>
            <a:endParaRPr lang="es-ES" sz="2800" dirty="0">
              <a:solidFill>
                <a:schemeClr val="tx2"/>
              </a:solidFill>
              <a:latin typeface="+mn-lt"/>
            </a:endParaRPr>
          </a:p>
        </p:txBody>
      </p:sp>
      <p:sp>
        <p:nvSpPr>
          <p:cNvPr id="3" name="2 Subtítulo"/>
          <p:cNvSpPr>
            <a:spLocks noGrp="1"/>
          </p:cNvSpPr>
          <p:nvPr>
            <p:ph type="subTitle" idx="1"/>
          </p:nvPr>
        </p:nvSpPr>
        <p:spPr>
          <a:xfrm>
            <a:off x="533400" y="3861048"/>
            <a:ext cx="7854696" cy="1584176"/>
          </a:xfrm>
        </p:spPr>
        <p:txBody>
          <a:bodyPr/>
          <a:lstStyle/>
          <a:p>
            <a:r>
              <a:rPr lang="es-MX" b="1" dirty="0" err="1" smtClean="0"/>
              <a:t>Etelvina</a:t>
            </a:r>
            <a:r>
              <a:rPr lang="es-MX" b="1" dirty="0" smtClean="0"/>
              <a:t> Sandoval Flores</a:t>
            </a:r>
          </a:p>
          <a:p>
            <a:r>
              <a:rPr lang="es-MX" b="1" dirty="0" smtClean="0"/>
              <a:t>Universidad Pedagógica Nacional-México</a:t>
            </a:r>
            <a:endParaRPr lang="es-E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n-US" sz="2800" dirty="0">
                <a:solidFill>
                  <a:srgbClr val="083763"/>
                </a:solidFill>
              </a:rPr>
              <a:t>Understand cultural </a:t>
            </a:r>
            <a:endParaRPr lang="en-US" sz="2800" dirty="0" smtClean="0">
              <a:solidFill>
                <a:srgbClr val="083763"/>
              </a:solidFill>
            </a:endParaRPr>
          </a:p>
          <a:p>
            <a:pPr marL="0" indent="0">
              <a:buNone/>
            </a:pPr>
            <a:r>
              <a:rPr lang="en-US" sz="2800" dirty="0" smtClean="0">
                <a:solidFill>
                  <a:srgbClr val="083763"/>
                </a:solidFill>
              </a:rPr>
              <a:t>backgrounds</a:t>
            </a:r>
          </a:p>
          <a:p>
            <a:endParaRPr lang="en-US" dirty="0"/>
          </a:p>
          <a:p>
            <a:pPr marL="0" indent="0">
              <a:buNone/>
            </a:pPr>
            <a:endParaRPr lang="es-ES_tradnl" dirty="0"/>
          </a:p>
          <a:p>
            <a:pPr marL="0" indent="0">
              <a:buNone/>
            </a:pPr>
            <a:r>
              <a:rPr lang="en-US" dirty="0" smtClean="0"/>
              <a:t> </a:t>
            </a:r>
            <a:endParaRPr lang="es-ES_tradnl" dirty="0"/>
          </a:p>
          <a:p>
            <a:endParaRPr lang="es-ES" dirty="0"/>
          </a:p>
        </p:txBody>
      </p:sp>
      <p:pic>
        <p:nvPicPr>
          <p:cNvPr id="4" name="Picture 2" descr="C:\Users\ivan\Documents\IVAN SUPER LAPTOP\Maestría IEP\FOTOS TESIS-CONGRESO\DCIM\101MSDCF\DSC04735.JPG"/>
          <p:cNvPicPr>
            <a:picLocks noChangeAspect="1" noChangeArrowheads="1"/>
          </p:cNvPicPr>
          <p:nvPr/>
        </p:nvPicPr>
        <p:blipFill>
          <a:blip r:embed="rId2" cstate="print"/>
          <a:srcRect/>
          <a:stretch>
            <a:fillRect/>
          </a:stretch>
        </p:blipFill>
        <p:spPr bwMode="auto">
          <a:xfrm>
            <a:off x="4716016" y="0"/>
            <a:ext cx="4427984" cy="3429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5" descr="C:\Users\ivan\Documents\IVAN SUPER LAPTOP\Maestría IEP\FOTOS TESIS-CONGRESO\DCIM\101MSDCF\DSC04644.JPG"/>
          <p:cNvPicPr>
            <a:picLocks noChangeAspect="1" noChangeArrowheads="1"/>
          </p:cNvPicPr>
          <p:nvPr/>
        </p:nvPicPr>
        <p:blipFill>
          <a:blip r:embed="rId3" cstate="print"/>
          <a:srcRect/>
          <a:stretch>
            <a:fillRect/>
          </a:stretch>
        </p:blipFill>
        <p:spPr bwMode="auto">
          <a:xfrm>
            <a:off x="107504" y="3356992"/>
            <a:ext cx="4788024" cy="32129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ángulo 6"/>
          <p:cNvSpPr/>
          <p:nvPr/>
        </p:nvSpPr>
        <p:spPr>
          <a:xfrm>
            <a:off x="5004048" y="4149080"/>
            <a:ext cx="4106731" cy="954107"/>
          </a:xfrm>
          <a:prstGeom prst="rect">
            <a:avLst/>
          </a:prstGeom>
        </p:spPr>
        <p:txBody>
          <a:bodyPr wrap="square">
            <a:spAutoFit/>
          </a:bodyPr>
          <a:lstStyle/>
          <a:p>
            <a:r>
              <a:rPr lang="en-US" sz="2800" dirty="0">
                <a:solidFill>
                  <a:srgbClr val="083763"/>
                </a:solidFill>
              </a:rPr>
              <a:t>Establish some dialogic </a:t>
            </a:r>
            <a:endParaRPr lang="en-US" sz="2800" dirty="0" smtClean="0">
              <a:solidFill>
                <a:srgbClr val="083763"/>
              </a:solidFill>
            </a:endParaRPr>
          </a:p>
          <a:p>
            <a:r>
              <a:rPr lang="en-US" sz="2800" dirty="0" smtClean="0">
                <a:solidFill>
                  <a:srgbClr val="083763"/>
                </a:solidFill>
              </a:rPr>
              <a:t>learning</a:t>
            </a:r>
            <a:endParaRPr lang="es-ES_tradnl" sz="2800" dirty="0">
              <a:solidFill>
                <a:srgbClr val="083763"/>
              </a:solidFill>
            </a:endParaRPr>
          </a:p>
        </p:txBody>
      </p:sp>
    </p:spTree>
    <p:extLst>
      <p:ext uri="{BB962C8B-B14F-4D97-AF65-F5344CB8AC3E}">
        <p14:creationId xmlns:p14="http://schemas.microsoft.com/office/powerpoint/2010/main" val="92248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2050" name="Picture 2" descr="C:\Users\ivan\Documents\IVAN SUPER LAPTOP\Maestría IEP\FOTOS TESIS-CONGRESO\DCIM\ARCHIVO VINCULO\DSC04604.JPG"/>
          <p:cNvPicPr>
            <a:picLocks noGrp="1" noChangeAspect="1" noChangeArrowheads="1"/>
          </p:cNvPicPr>
          <p:nvPr>
            <p:ph sz="quarter" idx="1"/>
          </p:nvPr>
        </p:nvPicPr>
        <p:blipFill>
          <a:blip r:embed="rId2" cstate="print"/>
          <a:srcRect/>
          <a:stretch>
            <a:fillRect/>
          </a:stretch>
        </p:blipFill>
        <p:spPr bwMode="auto">
          <a:xfrm>
            <a:off x="34249" y="1484784"/>
            <a:ext cx="4572178" cy="5373216"/>
          </a:xfrm>
          <a:prstGeom prst="ellipse">
            <a:avLst/>
          </a:prstGeom>
          <a:ln>
            <a:noFill/>
          </a:ln>
          <a:effectLst>
            <a:softEdge rad="112500"/>
          </a:effectLst>
        </p:spPr>
      </p:pic>
      <p:sp>
        <p:nvSpPr>
          <p:cNvPr id="6" name="5 Rectángulo"/>
          <p:cNvSpPr/>
          <p:nvPr/>
        </p:nvSpPr>
        <p:spPr>
          <a:xfrm>
            <a:off x="395536" y="188640"/>
            <a:ext cx="8136904" cy="1815882"/>
          </a:xfrm>
          <a:prstGeom prst="rect">
            <a:avLst/>
          </a:prstGeom>
          <a:solidFill>
            <a:schemeClr val="bg2">
              <a:lumMod val="50000"/>
            </a:schemeClr>
          </a:solidFill>
        </p:spPr>
        <p:txBody>
          <a:bodyPr wrap="square" lIns="91440" tIns="45720" rIns="91440" bIns="45720">
            <a:spAutoFit/>
          </a:bodyPr>
          <a:lstStyle/>
          <a:p>
            <a:pPr algn="ctr"/>
            <a:r>
              <a:rPr lang="en-US" sz="2800" b="1" dirty="0" smtClean="0">
                <a:solidFill>
                  <a:srgbClr val="083763"/>
                </a:solidFill>
              </a:rPr>
              <a:t>Teaching through cultural nodal points</a:t>
            </a:r>
            <a:endParaRPr lang="es-ES_tradnl" sz="2800" b="1" dirty="0" smtClean="0">
              <a:solidFill>
                <a:srgbClr val="083763"/>
              </a:solidFill>
            </a:endParaRPr>
          </a:p>
          <a:p>
            <a:pPr algn="ctr"/>
            <a:r>
              <a:rPr lang="en-US" sz="2800" dirty="0" smtClean="0"/>
              <a:t>Retrieval </a:t>
            </a:r>
            <a:r>
              <a:rPr lang="en-US" sz="2800" dirty="0"/>
              <a:t>and </a:t>
            </a:r>
            <a:r>
              <a:rPr lang="en-US" sz="2800" dirty="0" err="1"/>
              <a:t>internalización</a:t>
            </a:r>
            <a:r>
              <a:rPr lang="en-US" sz="2800" dirty="0"/>
              <a:t> of local experiential knowledge</a:t>
            </a:r>
            <a:endParaRPr lang="es-ES_tradnl" sz="2800" dirty="0"/>
          </a:p>
          <a:p>
            <a:pPr algn="ctr"/>
            <a:endParaRPr lang="es-ES" sz="2800" b="1" cap="none" spc="0" dirty="0">
              <a:ln w="19050">
                <a:solidFill>
                  <a:schemeClr val="tx2">
                    <a:tint val="1000"/>
                  </a:schemeClr>
                </a:solidFill>
                <a:prstDash val="solid"/>
              </a:ln>
              <a:solidFill>
                <a:srgbClr val="083763"/>
              </a:solidFill>
              <a:effectLst>
                <a:outerShdw blurRad="50000" dist="50800" dir="7500000" algn="tl">
                  <a:srgbClr val="000000">
                    <a:shade val="5000"/>
                    <a:alpha val="35000"/>
                  </a:srgbClr>
                </a:outerShdw>
              </a:effectLst>
            </a:endParaRPr>
          </a:p>
        </p:txBody>
      </p:sp>
      <p:pic>
        <p:nvPicPr>
          <p:cNvPr id="2051" name="Picture 3" descr="C:\Users\ivan\Documents\IVAN SUPER LAPTOP\Maestría IEP\FOTOS TESIS-CONGRESO\DCIM\ARCHIVO VINCULO\DSC04626.JPG"/>
          <p:cNvPicPr>
            <a:picLocks noChangeAspect="1" noChangeArrowheads="1"/>
          </p:cNvPicPr>
          <p:nvPr/>
        </p:nvPicPr>
        <p:blipFill>
          <a:blip r:embed="rId3" cstate="print"/>
          <a:srcRect/>
          <a:stretch>
            <a:fillRect/>
          </a:stretch>
        </p:blipFill>
        <p:spPr bwMode="auto">
          <a:xfrm>
            <a:off x="4572000" y="1484784"/>
            <a:ext cx="4320480" cy="5256584"/>
          </a:xfrm>
          <a:prstGeom prst="ellipse">
            <a:avLst/>
          </a:prstGeom>
          <a:ln>
            <a:noFill/>
          </a:ln>
          <a:effectLst>
            <a:softEdge rad="112500"/>
          </a:effectLst>
        </p:spPr>
      </p:pic>
    </p:spTree>
    <p:extLst>
      <p:ext uri="{BB962C8B-B14F-4D97-AF65-F5344CB8AC3E}">
        <p14:creationId xmlns:p14="http://schemas.microsoft.com/office/powerpoint/2010/main" val="1852203053"/>
      </p:ext>
    </p:extLst>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692696"/>
            <a:ext cx="8229600" cy="1143000"/>
          </a:xfrm>
        </p:spPr>
        <p:txBody>
          <a:bodyPr>
            <a:noAutofit/>
          </a:bodyPr>
          <a:lstStyle/>
          <a:p>
            <a:pPr algn="ctr"/>
            <a:r>
              <a:rPr lang="en-US" sz="3600" b="1" dirty="0"/>
              <a:t>School experience: a source </a:t>
            </a:r>
            <a:r>
              <a:rPr lang="es-ES_tradnl" sz="3600" b="1" dirty="0" smtClean="0"/>
              <a:t>of </a:t>
            </a:r>
            <a:r>
              <a:rPr lang="es-ES_tradnl" sz="3600" b="1" dirty="0" err="1" smtClean="0"/>
              <a:t>teaching</a:t>
            </a:r>
            <a:r>
              <a:rPr lang="es-ES_tradnl" sz="3600" b="1" dirty="0" smtClean="0"/>
              <a:t> </a:t>
            </a:r>
            <a:r>
              <a:rPr lang="es-ES_tradnl" sz="3600" b="1" dirty="0" err="1" smtClean="0"/>
              <a:t>knowlegge</a:t>
            </a:r>
            <a:endParaRPr lang="es-ES" sz="3600" b="1" dirty="0"/>
          </a:p>
        </p:txBody>
      </p:sp>
      <p:sp>
        <p:nvSpPr>
          <p:cNvPr id="3" name="Marcador de contenido 2"/>
          <p:cNvSpPr>
            <a:spLocks noGrp="1"/>
          </p:cNvSpPr>
          <p:nvPr>
            <p:ph idx="1"/>
          </p:nvPr>
        </p:nvSpPr>
        <p:spPr/>
        <p:txBody>
          <a:bodyPr>
            <a:normAutofit fontScale="85000" lnSpcReduction="10000"/>
          </a:bodyPr>
          <a:lstStyle/>
          <a:p>
            <a:r>
              <a:rPr lang="en-US" sz="3000" dirty="0">
                <a:solidFill>
                  <a:srgbClr val="083763"/>
                </a:solidFill>
              </a:rPr>
              <a:t>Beginning teachers identify who are “the others” and learn about their students, parents, and community. They also learn what is expected from their work as teachers.</a:t>
            </a:r>
            <a:endParaRPr lang="es-ES_tradnl" sz="3000" dirty="0">
              <a:solidFill>
                <a:srgbClr val="083763"/>
              </a:solidFill>
            </a:endParaRPr>
          </a:p>
          <a:p>
            <a:r>
              <a:rPr lang="en-US" sz="3000" dirty="0">
                <a:solidFill>
                  <a:srgbClr val="083763"/>
                </a:solidFill>
              </a:rPr>
              <a:t>They assume responsibility and develop skills to work under unfavorable conditions and without the essential teaching aids.</a:t>
            </a:r>
            <a:endParaRPr lang="es-ES_tradnl" sz="3000" dirty="0">
              <a:solidFill>
                <a:srgbClr val="083763"/>
              </a:solidFill>
            </a:endParaRPr>
          </a:p>
          <a:p>
            <a:r>
              <a:rPr lang="en-US" sz="3000" dirty="0">
                <a:solidFill>
                  <a:srgbClr val="083763"/>
                </a:solidFill>
              </a:rPr>
              <a:t>They have to teach unknown subjects or themes under unfamiliar conditions so they learn to teach diversely.</a:t>
            </a:r>
            <a:endParaRPr lang="es-ES_tradnl" sz="3000" dirty="0">
              <a:solidFill>
                <a:srgbClr val="083763"/>
              </a:solidFill>
            </a:endParaRPr>
          </a:p>
          <a:p>
            <a:r>
              <a:rPr lang="en-US" sz="3000" dirty="0">
                <a:solidFill>
                  <a:srgbClr val="083763"/>
                </a:solidFill>
              </a:rPr>
              <a:t>They come up with their own pedagogics derived from their very particular circumstances.</a:t>
            </a:r>
            <a:endParaRPr lang="es-ES_tradnl" sz="3000" dirty="0">
              <a:solidFill>
                <a:srgbClr val="083763"/>
              </a:solidFill>
            </a:endParaRPr>
          </a:p>
          <a:p>
            <a:endParaRPr lang="es-ES" dirty="0"/>
          </a:p>
        </p:txBody>
      </p:sp>
    </p:spTree>
    <p:extLst>
      <p:ext uri="{BB962C8B-B14F-4D97-AF65-F5344CB8AC3E}">
        <p14:creationId xmlns:p14="http://schemas.microsoft.com/office/powerpoint/2010/main" val="3699296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n-US" dirty="0">
                <a:solidFill>
                  <a:srgbClr val="083763"/>
                </a:solidFill>
              </a:rPr>
              <a:t>Review initial teacher education in the light of different social contexts.</a:t>
            </a:r>
            <a:endParaRPr lang="es-ES_tradnl" dirty="0">
              <a:solidFill>
                <a:srgbClr val="083763"/>
              </a:solidFill>
            </a:endParaRPr>
          </a:p>
          <a:p>
            <a:endParaRPr lang="en-US" dirty="0" smtClean="0">
              <a:solidFill>
                <a:srgbClr val="083763"/>
              </a:solidFill>
            </a:endParaRPr>
          </a:p>
          <a:p>
            <a:r>
              <a:rPr lang="en-US" dirty="0" smtClean="0">
                <a:solidFill>
                  <a:srgbClr val="083763"/>
                </a:solidFill>
              </a:rPr>
              <a:t>Rethink </a:t>
            </a:r>
            <a:r>
              <a:rPr lang="en-US" dirty="0">
                <a:solidFill>
                  <a:srgbClr val="083763"/>
                </a:solidFill>
              </a:rPr>
              <a:t>models of mentoring for beginning teachers.</a:t>
            </a:r>
            <a:endParaRPr lang="es-ES_tradnl" dirty="0">
              <a:solidFill>
                <a:srgbClr val="083763"/>
              </a:solidFill>
            </a:endParaRPr>
          </a:p>
          <a:p>
            <a:endParaRPr lang="en-US" smtClean="0">
              <a:solidFill>
                <a:srgbClr val="083763"/>
              </a:solidFill>
            </a:endParaRPr>
          </a:p>
          <a:p>
            <a:r>
              <a:rPr lang="en-US" smtClean="0">
                <a:solidFill>
                  <a:srgbClr val="083763"/>
                </a:solidFill>
              </a:rPr>
              <a:t>Collect </a:t>
            </a:r>
            <a:r>
              <a:rPr lang="en-US" dirty="0">
                <a:solidFill>
                  <a:srgbClr val="083763"/>
                </a:solidFill>
              </a:rPr>
              <a:t>the experience gained by these teachers as well as their pedagogic strategies implemented under unfavorable conditions. Here we can observe how these strategies and experience depict their school contexts and characteristics.</a:t>
            </a:r>
            <a:endParaRPr lang="es-ES_tradnl" dirty="0">
              <a:solidFill>
                <a:srgbClr val="083763"/>
              </a:solidFill>
            </a:endParaRPr>
          </a:p>
          <a:p>
            <a:endParaRPr lang="es-ES" dirty="0">
              <a:solidFill>
                <a:schemeClr val="bg2">
                  <a:lumMod val="25000"/>
                </a:schemeClr>
              </a:solidFill>
            </a:endParaRPr>
          </a:p>
        </p:txBody>
      </p:sp>
      <p:sp>
        <p:nvSpPr>
          <p:cNvPr id="4" name="3 Título"/>
          <p:cNvSpPr txBox="1">
            <a:spLocks noGrp="1"/>
          </p:cNvSpPr>
          <p:nvPr>
            <p:ph type="title"/>
          </p:nvPr>
        </p:nvSpPr>
        <p:spPr>
          <a:xfrm>
            <a:off x="467544" y="632301"/>
            <a:ext cx="8229600" cy="907941"/>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rgbClr val="083763"/>
                </a:solidFill>
              </a:rPr>
              <a:t>Some reflections</a:t>
            </a:r>
            <a:r>
              <a:rPr lang="es-ES_tradnl" sz="2800" dirty="0">
                <a:solidFill>
                  <a:srgbClr val="083763"/>
                </a:solidFill>
              </a:rPr>
              <a:t/>
            </a:r>
            <a:br>
              <a:rPr lang="es-ES_tradnl" sz="2800" dirty="0">
                <a:solidFill>
                  <a:srgbClr val="083763"/>
                </a:solidFill>
              </a:rPr>
            </a:br>
            <a:endParaRPr lang="es-MX" sz="2800" b="1" dirty="0" smtClean="0">
              <a:solidFill>
                <a:srgbClr val="083763"/>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92696"/>
            <a:ext cx="8229600" cy="1143000"/>
          </a:xfrm>
        </p:spPr>
        <p:txBody>
          <a:bodyPr>
            <a:noAutofit/>
          </a:bodyPr>
          <a:lstStyle/>
          <a:p>
            <a:pPr algn="ctr"/>
            <a:r>
              <a:rPr lang="en-US" sz="2400" b="1" dirty="0" smtClean="0">
                <a:latin typeface="+mn-lt"/>
              </a:rPr>
              <a:t>A </a:t>
            </a:r>
            <a:r>
              <a:rPr lang="en-US" sz="2400" b="1" dirty="0">
                <a:latin typeface="+mn-lt"/>
              </a:rPr>
              <a:t>SEP-SEB/ CONACYT research project entitled </a:t>
            </a:r>
            <a:r>
              <a:rPr lang="en-US" sz="2400" b="1" i="1" dirty="0">
                <a:latin typeface="+mn-lt"/>
              </a:rPr>
              <a:t>“The first teaching years. Practices and experiences in unfavorable contexts”</a:t>
            </a:r>
            <a:r>
              <a:rPr lang="en-US" sz="2400" b="1" dirty="0">
                <a:latin typeface="+mn-lt"/>
              </a:rPr>
              <a:t>. </a:t>
            </a:r>
            <a:endParaRPr lang="es-ES" sz="2400" b="1" dirty="0">
              <a:latin typeface="+mn-lt"/>
            </a:endParaRPr>
          </a:p>
        </p:txBody>
      </p:sp>
      <p:sp>
        <p:nvSpPr>
          <p:cNvPr id="3" name="2 Marcador de contenido"/>
          <p:cNvSpPr>
            <a:spLocks noGrp="1"/>
          </p:cNvSpPr>
          <p:nvPr>
            <p:ph idx="1"/>
          </p:nvPr>
        </p:nvSpPr>
        <p:spPr/>
        <p:txBody>
          <a:bodyPr>
            <a:normAutofit/>
          </a:bodyPr>
          <a:lstStyle/>
          <a:p>
            <a:r>
              <a:rPr lang="en-US" sz="2400" dirty="0">
                <a:solidFill>
                  <a:schemeClr val="bg2">
                    <a:lumMod val="25000"/>
                  </a:schemeClr>
                </a:solidFill>
              </a:rPr>
              <a:t>Elementary and secondary school beginning </a:t>
            </a:r>
            <a:r>
              <a:rPr lang="en-US" sz="2400" dirty="0" smtClean="0">
                <a:solidFill>
                  <a:schemeClr val="bg2">
                    <a:lumMod val="25000"/>
                  </a:schemeClr>
                </a:solidFill>
              </a:rPr>
              <a:t>teachers</a:t>
            </a:r>
            <a:endParaRPr lang="es-MX" sz="2400" dirty="0" smtClean="0">
              <a:solidFill>
                <a:schemeClr val="bg2">
                  <a:lumMod val="25000"/>
                </a:schemeClr>
              </a:solidFill>
            </a:endParaRPr>
          </a:p>
          <a:p>
            <a:endParaRPr lang="en-US" sz="2400" dirty="0" smtClean="0">
              <a:solidFill>
                <a:schemeClr val="bg2">
                  <a:lumMod val="25000"/>
                </a:schemeClr>
              </a:solidFill>
            </a:endParaRPr>
          </a:p>
          <a:p>
            <a:r>
              <a:rPr lang="en-US" sz="2400" dirty="0" smtClean="0">
                <a:solidFill>
                  <a:schemeClr val="bg2">
                    <a:lumMod val="25000"/>
                  </a:schemeClr>
                </a:solidFill>
              </a:rPr>
              <a:t>Country </a:t>
            </a:r>
            <a:r>
              <a:rPr lang="en-US" sz="2400" dirty="0">
                <a:solidFill>
                  <a:schemeClr val="bg2">
                    <a:lumMod val="25000"/>
                  </a:schemeClr>
                </a:solidFill>
              </a:rPr>
              <a:t>and city schools</a:t>
            </a:r>
            <a:r>
              <a:rPr lang="en-US" sz="2400" dirty="0" smtClean="0">
                <a:solidFill>
                  <a:schemeClr val="bg2">
                    <a:lumMod val="25000"/>
                  </a:schemeClr>
                </a:solidFill>
              </a:rPr>
              <a:t>,</a:t>
            </a:r>
          </a:p>
          <a:p>
            <a:pPr marL="0" indent="0">
              <a:buNone/>
            </a:pPr>
            <a:r>
              <a:rPr lang="en-US" sz="2400" dirty="0" smtClean="0">
                <a:solidFill>
                  <a:schemeClr val="bg2">
                    <a:lumMod val="25000"/>
                  </a:schemeClr>
                </a:solidFill>
              </a:rPr>
              <a:t> </a:t>
            </a:r>
            <a:r>
              <a:rPr lang="en-US" sz="2400" dirty="0">
                <a:solidFill>
                  <a:schemeClr val="bg2">
                    <a:lumMod val="25000"/>
                  </a:schemeClr>
                </a:solidFill>
              </a:rPr>
              <a:t>both in unfavorable </a:t>
            </a:r>
            <a:r>
              <a:rPr lang="en-US" sz="2400" dirty="0" smtClean="0">
                <a:solidFill>
                  <a:schemeClr val="bg2">
                    <a:lumMod val="25000"/>
                  </a:schemeClr>
                </a:solidFill>
              </a:rPr>
              <a:t>contexts</a:t>
            </a:r>
          </a:p>
          <a:p>
            <a:pPr marL="0" indent="0">
              <a:buNone/>
            </a:pPr>
            <a:r>
              <a:rPr lang="en-US" sz="2400" dirty="0" smtClean="0">
                <a:solidFill>
                  <a:schemeClr val="bg2">
                    <a:lumMod val="25000"/>
                  </a:schemeClr>
                </a:solidFill>
              </a:rPr>
              <a:t> </a:t>
            </a:r>
            <a:r>
              <a:rPr lang="en-US" sz="2400" dirty="0">
                <a:solidFill>
                  <a:schemeClr val="bg2">
                    <a:lumMod val="25000"/>
                  </a:schemeClr>
                </a:solidFill>
              </a:rPr>
              <a:t>(Mexico City and Chiapas</a:t>
            </a:r>
            <a:r>
              <a:rPr lang="en-US" sz="2400" dirty="0" smtClean="0">
                <a:solidFill>
                  <a:schemeClr val="bg2">
                    <a:lumMod val="25000"/>
                  </a:schemeClr>
                </a:solidFill>
              </a:rPr>
              <a:t>)</a:t>
            </a:r>
            <a:endParaRPr lang="es-MX" sz="2400" dirty="0" smtClean="0">
              <a:solidFill>
                <a:schemeClr val="bg2">
                  <a:lumMod val="25000"/>
                </a:schemeClr>
              </a:solidFill>
            </a:endParaRPr>
          </a:p>
          <a:p>
            <a:endParaRPr lang="en-US" sz="2400" dirty="0" smtClean="0">
              <a:solidFill>
                <a:schemeClr val="bg2">
                  <a:lumMod val="25000"/>
                </a:schemeClr>
              </a:solidFill>
            </a:endParaRPr>
          </a:p>
          <a:p>
            <a:r>
              <a:rPr lang="en-US" sz="2400" dirty="0" smtClean="0">
                <a:solidFill>
                  <a:schemeClr val="bg2">
                    <a:lumMod val="25000"/>
                  </a:schemeClr>
                </a:solidFill>
              </a:rPr>
              <a:t>Reconstruction </a:t>
            </a:r>
            <a:r>
              <a:rPr lang="en-US" sz="2400" dirty="0">
                <a:solidFill>
                  <a:schemeClr val="bg2">
                    <a:lumMod val="25000"/>
                  </a:schemeClr>
                </a:solidFill>
              </a:rPr>
              <a:t>of </a:t>
            </a:r>
            <a:r>
              <a:rPr lang="en-US" sz="2400" dirty="0" smtClean="0">
                <a:solidFill>
                  <a:schemeClr val="bg2">
                    <a:lumMod val="25000"/>
                  </a:schemeClr>
                </a:solidFill>
              </a:rPr>
              <a:t>their</a:t>
            </a:r>
          </a:p>
          <a:p>
            <a:pPr marL="0" indent="0">
              <a:buNone/>
            </a:pPr>
            <a:r>
              <a:rPr lang="en-US" sz="2400" dirty="0" smtClean="0">
                <a:solidFill>
                  <a:schemeClr val="bg2">
                    <a:lumMod val="25000"/>
                  </a:schemeClr>
                </a:solidFill>
              </a:rPr>
              <a:t>   </a:t>
            </a:r>
            <a:r>
              <a:rPr lang="en-US" sz="2400" dirty="0">
                <a:solidFill>
                  <a:schemeClr val="bg2">
                    <a:lumMod val="25000"/>
                  </a:schemeClr>
                </a:solidFill>
              </a:rPr>
              <a:t>teaching experiences </a:t>
            </a:r>
            <a:endParaRPr lang="en-US" sz="2400" dirty="0" smtClean="0">
              <a:solidFill>
                <a:schemeClr val="bg2">
                  <a:lumMod val="25000"/>
                </a:schemeClr>
              </a:solidFill>
            </a:endParaRPr>
          </a:p>
          <a:p>
            <a:pPr marL="0" indent="0">
              <a:buNone/>
            </a:pPr>
            <a:r>
              <a:rPr lang="en-US" sz="2400" dirty="0" smtClean="0">
                <a:solidFill>
                  <a:schemeClr val="bg2">
                    <a:lumMod val="25000"/>
                  </a:schemeClr>
                </a:solidFill>
              </a:rPr>
              <a:t>   during </a:t>
            </a:r>
            <a:r>
              <a:rPr lang="en-US" sz="2400" dirty="0">
                <a:solidFill>
                  <a:schemeClr val="bg2">
                    <a:lumMod val="25000"/>
                  </a:schemeClr>
                </a:solidFill>
              </a:rPr>
              <a:t>their first </a:t>
            </a:r>
            <a:r>
              <a:rPr lang="en-US" sz="2400" dirty="0" smtClean="0">
                <a:solidFill>
                  <a:schemeClr val="bg2">
                    <a:lumMod val="25000"/>
                  </a:schemeClr>
                </a:solidFill>
              </a:rPr>
              <a:t>years</a:t>
            </a:r>
            <a:endParaRPr lang="es-ES" sz="2400" dirty="0">
              <a:solidFill>
                <a:schemeClr val="bg2">
                  <a:lumMod val="25000"/>
                </a:schemeClr>
              </a:solidFill>
            </a:endParaRPr>
          </a:p>
        </p:txBody>
      </p:sp>
      <p:pic>
        <p:nvPicPr>
          <p:cNvPr id="4" name="Picture 2" descr="E:\MASTER VIDEO\PROYECTO DVD HACERSE\Fotos\fotos de mi escuelita en jolja, tila,chiapas. Susana M. López copia 1\DSC006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2539110"/>
            <a:ext cx="3387866" cy="3656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700808"/>
            <a:ext cx="8229600" cy="4623792"/>
          </a:xfrm>
        </p:spPr>
        <p:txBody>
          <a:bodyPr/>
          <a:lstStyle/>
          <a:p>
            <a:r>
              <a:rPr lang="en-US" sz="2400" dirty="0">
                <a:solidFill>
                  <a:schemeClr val="accent1">
                    <a:lumMod val="50000"/>
                  </a:schemeClr>
                </a:solidFill>
              </a:rPr>
              <a:t>A task that legally corresponds to the </a:t>
            </a:r>
            <a:r>
              <a:rPr lang="en-US" sz="2400" dirty="0" smtClean="0">
                <a:solidFill>
                  <a:schemeClr val="accent1">
                    <a:lumMod val="50000"/>
                  </a:schemeClr>
                </a:solidFill>
              </a:rPr>
              <a:t>State</a:t>
            </a:r>
            <a:endParaRPr lang="es-ES_tradnl" sz="2400" dirty="0">
              <a:solidFill>
                <a:schemeClr val="accent1">
                  <a:lumMod val="50000"/>
                </a:schemeClr>
              </a:solidFill>
            </a:endParaRPr>
          </a:p>
          <a:p>
            <a:r>
              <a:rPr lang="en-US" sz="2400" dirty="0">
                <a:solidFill>
                  <a:schemeClr val="accent1">
                    <a:lumMod val="50000"/>
                  </a:schemeClr>
                </a:solidFill>
              </a:rPr>
              <a:t>Teacher education oriented homogeneously.</a:t>
            </a:r>
            <a:endParaRPr lang="es-ES_tradnl" sz="2400" dirty="0">
              <a:solidFill>
                <a:schemeClr val="accent1">
                  <a:lumMod val="50000"/>
                </a:schemeClr>
              </a:solidFill>
            </a:endParaRPr>
          </a:p>
          <a:p>
            <a:endParaRPr lang="en-US" sz="2400" dirty="0" smtClean="0">
              <a:solidFill>
                <a:schemeClr val="accent1">
                  <a:lumMod val="50000"/>
                </a:schemeClr>
              </a:solidFill>
            </a:endParaRPr>
          </a:p>
          <a:p>
            <a:r>
              <a:rPr lang="en-US" sz="2400" dirty="0" smtClean="0">
                <a:solidFill>
                  <a:schemeClr val="accent1">
                    <a:lumMod val="50000"/>
                  </a:schemeClr>
                </a:solidFill>
              </a:rPr>
              <a:t>Teacher </a:t>
            </a:r>
            <a:r>
              <a:rPr lang="en-US" sz="2400" dirty="0">
                <a:solidFill>
                  <a:schemeClr val="accent1">
                    <a:lumMod val="50000"/>
                  </a:schemeClr>
                </a:solidFill>
              </a:rPr>
              <a:t>education changed </a:t>
            </a:r>
            <a:endParaRPr lang="en-US" sz="2400" dirty="0" smtClean="0">
              <a:solidFill>
                <a:schemeClr val="accent1">
                  <a:lumMod val="50000"/>
                </a:schemeClr>
              </a:solidFill>
            </a:endParaRPr>
          </a:p>
          <a:p>
            <a:pPr marL="0" indent="0">
              <a:buNone/>
            </a:pPr>
            <a:r>
              <a:rPr lang="en-US" sz="2400" dirty="0" smtClean="0">
                <a:solidFill>
                  <a:schemeClr val="accent1">
                    <a:lumMod val="50000"/>
                  </a:schemeClr>
                </a:solidFill>
              </a:rPr>
              <a:t>    from </a:t>
            </a:r>
            <a:r>
              <a:rPr lang="en-US" sz="2400" dirty="0">
                <a:solidFill>
                  <a:schemeClr val="accent1">
                    <a:lumMod val="50000"/>
                  </a:schemeClr>
                </a:solidFill>
              </a:rPr>
              <a:t>a secondary </a:t>
            </a:r>
            <a:r>
              <a:rPr lang="en-US" sz="2400" dirty="0" smtClean="0">
                <a:solidFill>
                  <a:schemeClr val="accent1">
                    <a:lumMod val="50000"/>
                  </a:schemeClr>
                </a:solidFill>
              </a:rPr>
              <a:t>level</a:t>
            </a:r>
          </a:p>
          <a:p>
            <a:pPr marL="0" indent="0">
              <a:buNone/>
            </a:pPr>
            <a:r>
              <a:rPr lang="en-US" sz="2400" dirty="0" smtClean="0">
                <a:solidFill>
                  <a:schemeClr val="accent1">
                    <a:lumMod val="50000"/>
                  </a:schemeClr>
                </a:solidFill>
              </a:rPr>
              <a:t>    to </a:t>
            </a:r>
            <a:r>
              <a:rPr lang="en-US" sz="2400" dirty="0">
                <a:solidFill>
                  <a:schemeClr val="accent1">
                    <a:lumMod val="50000"/>
                  </a:schemeClr>
                </a:solidFill>
              </a:rPr>
              <a:t>a tertiary one (in 1984).</a:t>
            </a:r>
            <a:endParaRPr lang="es-ES_tradnl" sz="2400" dirty="0">
              <a:solidFill>
                <a:schemeClr val="accent1">
                  <a:lumMod val="50000"/>
                </a:schemeClr>
              </a:solidFill>
            </a:endParaRPr>
          </a:p>
          <a:p>
            <a:endParaRPr lang="en-US" sz="2400" dirty="0" smtClean="0">
              <a:solidFill>
                <a:schemeClr val="accent1">
                  <a:lumMod val="50000"/>
                </a:schemeClr>
              </a:solidFill>
            </a:endParaRPr>
          </a:p>
          <a:p>
            <a:r>
              <a:rPr lang="en-US" sz="2400" dirty="0" smtClean="0">
                <a:solidFill>
                  <a:schemeClr val="accent1">
                    <a:lumMod val="50000"/>
                  </a:schemeClr>
                </a:solidFill>
              </a:rPr>
              <a:t>Normal </a:t>
            </a:r>
            <a:r>
              <a:rPr lang="en-US" sz="2400" dirty="0">
                <a:solidFill>
                  <a:schemeClr val="accent1">
                    <a:lumMod val="50000"/>
                  </a:schemeClr>
                </a:solidFill>
              </a:rPr>
              <a:t>schools are </a:t>
            </a:r>
            <a:r>
              <a:rPr lang="en-US" sz="2400" dirty="0" smtClean="0">
                <a:solidFill>
                  <a:schemeClr val="accent1">
                    <a:lumMod val="50000"/>
                  </a:schemeClr>
                </a:solidFill>
              </a:rPr>
              <a:t>the</a:t>
            </a:r>
          </a:p>
          <a:p>
            <a:pPr marL="0" indent="0">
              <a:buNone/>
            </a:pPr>
            <a:r>
              <a:rPr lang="en-US" sz="2400" dirty="0" smtClean="0">
                <a:solidFill>
                  <a:schemeClr val="accent1">
                    <a:lumMod val="50000"/>
                  </a:schemeClr>
                </a:solidFill>
              </a:rPr>
              <a:t>    </a:t>
            </a:r>
            <a:r>
              <a:rPr lang="en-US" sz="2400" dirty="0">
                <a:solidFill>
                  <a:schemeClr val="accent1">
                    <a:lumMod val="50000"/>
                  </a:schemeClr>
                </a:solidFill>
              </a:rPr>
              <a:t>teacher training schools </a:t>
            </a:r>
            <a:endParaRPr lang="en-US" sz="2400" dirty="0" smtClean="0">
              <a:solidFill>
                <a:schemeClr val="accent1">
                  <a:lumMod val="50000"/>
                </a:schemeClr>
              </a:solidFill>
            </a:endParaRPr>
          </a:p>
          <a:p>
            <a:pPr marL="0" indent="0">
              <a:buNone/>
            </a:pPr>
            <a:r>
              <a:rPr lang="en-US" sz="2400" dirty="0" smtClean="0">
                <a:solidFill>
                  <a:schemeClr val="accent1">
                    <a:lumMod val="50000"/>
                  </a:schemeClr>
                </a:solidFill>
              </a:rPr>
              <a:t>    for </a:t>
            </a:r>
            <a:r>
              <a:rPr lang="en-US" sz="2400" dirty="0">
                <a:solidFill>
                  <a:schemeClr val="accent1">
                    <a:lumMod val="50000"/>
                  </a:schemeClr>
                </a:solidFill>
              </a:rPr>
              <a:t>Basic </a:t>
            </a:r>
            <a:r>
              <a:rPr lang="en-US" sz="2400" dirty="0" smtClean="0">
                <a:solidFill>
                  <a:schemeClr val="accent1">
                    <a:lumMod val="50000"/>
                  </a:schemeClr>
                </a:solidFill>
              </a:rPr>
              <a:t>Education</a:t>
            </a:r>
            <a:endParaRPr lang="es-ES_tradnl" sz="2400" dirty="0">
              <a:solidFill>
                <a:schemeClr val="accent1">
                  <a:lumMod val="50000"/>
                </a:schemeClr>
              </a:solidFill>
            </a:endParaRPr>
          </a:p>
          <a:p>
            <a:endParaRPr lang="es-ES" dirty="0">
              <a:solidFill>
                <a:schemeClr val="accent1">
                  <a:lumMod val="50000"/>
                </a:schemeClr>
              </a:solidFill>
            </a:endParaRPr>
          </a:p>
        </p:txBody>
      </p:sp>
      <p:sp>
        <p:nvSpPr>
          <p:cNvPr id="4" name="3 Título"/>
          <p:cNvSpPr txBox="1">
            <a:spLocks noGrp="1"/>
          </p:cNvSpPr>
          <p:nvPr>
            <p:ph type="title"/>
          </p:nvPr>
        </p:nvSpPr>
        <p:spPr>
          <a:xfrm>
            <a:off x="539552" y="33847"/>
            <a:ext cx="8229600" cy="152349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0"/>
              </a:spcBef>
              <a:defRPr/>
            </a:pPr>
            <a:r>
              <a:rPr lang="en-US" sz="3200" b="1" dirty="0">
                <a:solidFill>
                  <a:srgbClr val="115964"/>
                </a:solidFill>
              </a:rPr>
              <a:t>Teacher education in Mexico. A national policy</a:t>
            </a:r>
            <a:r>
              <a:rPr lang="es-ES_tradnl" sz="3200" dirty="0">
                <a:solidFill>
                  <a:srgbClr val="115964"/>
                </a:solidFill>
              </a:rPr>
              <a:t/>
            </a:r>
            <a:br>
              <a:rPr lang="es-ES_tradnl" sz="3200" dirty="0">
                <a:solidFill>
                  <a:srgbClr val="115964"/>
                </a:solidFill>
              </a:rPr>
            </a:br>
            <a:endParaRPr lang="es-MX" sz="3200" b="1" dirty="0">
              <a:solidFill>
                <a:srgbClr val="115964"/>
              </a:solidFill>
              <a:latin typeface="Arial Black" pitchFamily="34" charset="0"/>
            </a:endParaRPr>
          </a:p>
        </p:txBody>
      </p:sp>
      <p:pic>
        <p:nvPicPr>
          <p:cNvPr id="5" name="Picture 2" descr="E:\MASTER VIDEO\PROYECTO DVD HACERSE\Fotos\fotos de mi escuelita en jolja, tila,chiapas. Susana M. López copia 1\DSC004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924944"/>
            <a:ext cx="3677855"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780696"/>
          </a:xfrm>
        </p:spPr>
        <p:txBody>
          <a:bodyPr>
            <a:normAutofit fontScale="90000"/>
          </a:bodyPr>
          <a:lstStyle/>
          <a:p>
            <a:r>
              <a:rPr lang="es-ES" b="1" dirty="0" err="1" smtClean="0"/>
              <a:t>Telesecondaries</a:t>
            </a:r>
            <a:endParaRPr lang="es-ES"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03648" y="1772816"/>
            <a:ext cx="6480720" cy="460851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780696"/>
          </a:xfrm>
        </p:spPr>
        <p:txBody>
          <a:bodyPr>
            <a:normAutofit fontScale="90000"/>
          </a:bodyPr>
          <a:lstStyle/>
          <a:p>
            <a:r>
              <a:rPr lang="es-ES" b="1" dirty="0" err="1" smtClean="0"/>
              <a:t>Telesecondaries</a:t>
            </a:r>
            <a:endParaRPr lang="es-ES" b="1" dirty="0"/>
          </a:p>
        </p:txBody>
      </p:sp>
      <p:sp>
        <p:nvSpPr>
          <p:cNvPr id="3" name="Marcador de contenido 2"/>
          <p:cNvSpPr>
            <a:spLocks noGrp="1"/>
          </p:cNvSpPr>
          <p:nvPr>
            <p:ph idx="1"/>
          </p:nvPr>
        </p:nvSpPr>
        <p:spPr>
          <a:xfrm>
            <a:off x="457200" y="1700808"/>
            <a:ext cx="8229600" cy="4623792"/>
          </a:xfrm>
        </p:spPr>
        <p:txBody>
          <a:bodyPr>
            <a:noAutofit/>
          </a:bodyPr>
          <a:lstStyle/>
          <a:p>
            <a:r>
              <a:rPr lang="en-US" sz="2800" dirty="0">
                <a:solidFill>
                  <a:srgbClr val="083763"/>
                </a:solidFill>
              </a:rPr>
              <a:t>All subjects of the curriculum are taught by one single teacher with the aid of textbooks and TV programs. This is a “remedial” program</a:t>
            </a:r>
            <a:r>
              <a:rPr lang="es-ES_tradnl" sz="2800" dirty="0">
                <a:solidFill>
                  <a:srgbClr val="083763"/>
                </a:solidFill>
              </a:rPr>
              <a:t> </a:t>
            </a:r>
            <a:endParaRPr lang="es-ES_tradnl" sz="2800" dirty="0" smtClean="0">
              <a:solidFill>
                <a:srgbClr val="083763"/>
              </a:solidFill>
            </a:endParaRPr>
          </a:p>
          <a:p>
            <a:pPr marL="0" indent="0">
              <a:buNone/>
            </a:pPr>
            <a:endParaRPr lang="es-ES_tradnl" sz="2800" dirty="0" smtClean="0">
              <a:solidFill>
                <a:srgbClr val="083763"/>
              </a:solidFill>
            </a:endParaRPr>
          </a:p>
          <a:p>
            <a:r>
              <a:rPr lang="en-US" sz="2800" dirty="0">
                <a:solidFill>
                  <a:srgbClr val="083763"/>
                </a:solidFill>
              </a:rPr>
              <a:t>Currently, in our country 50% of secondary schools are </a:t>
            </a:r>
            <a:r>
              <a:rPr lang="en-US" sz="2800" dirty="0" err="1">
                <a:solidFill>
                  <a:srgbClr val="083763"/>
                </a:solidFill>
              </a:rPr>
              <a:t>telesecondaries</a:t>
            </a:r>
            <a:r>
              <a:rPr lang="es-ES_tradnl" sz="2800" dirty="0">
                <a:solidFill>
                  <a:srgbClr val="083763"/>
                </a:solidFill>
              </a:rPr>
              <a:t> </a:t>
            </a:r>
            <a:endParaRPr lang="es-ES_tradnl" sz="2800" dirty="0" smtClean="0">
              <a:solidFill>
                <a:srgbClr val="083763"/>
              </a:solidFill>
            </a:endParaRPr>
          </a:p>
          <a:p>
            <a:pPr marL="0" indent="0">
              <a:buNone/>
            </a:pPr>
            <a:endParaRPr lang="es-ES_tradnl" sz="2800" dirty="0" smtClean="0">
              <a:solidFill>
                <a:srgbClr val="083763"/>
              </a:solidFill>
            </a:endParaRPr>
          </a:p>
          <a:p>
            <a:r>
              <a:rPr lang="en-US" sz="2800" dirty="0">
                <a:solidFill>
                  <a:srgbClr val="083763"/>
                </a:solidFill>
              </a:rPr>
              <a:t>In Chiapas this percentage is higher (1286 out of 1886 secondary schools in this state are </a:t>
            </a:r>
            <a:r>
              <a:rPr lang="en-US" sz="2800" dirty="0" err="1">
                <a:solidFill>
                  <a:srgbClr val="083763"/>
                </a:solidFill>
              </a:rPr>
              <a:t>telesecondaries</a:t>
            </a:r>
            <a:r>
              <a:rPr lang="en-US" sz="2800" dirty="0">
                <a:solidFill>
                  <a:srgbClr val="083763"/>
                </a:solidFill>
              </a:rPr>
              <a:t>)</a:t>
            </a:r>
            <a:r>
              <a:rPr lang="es-ES_tradnl" sz="2800" dirty="0">
                <a:solidFill>
                  <a:srgbClr val="083763"/>
                </a:solidFill>
              </a:rPr>
              <a:t> </a:t>
            </a:r>
            <a:endParaRPr lang="es-ES_tradnl" sz="2800" dirty="0" smtClean="0">
              <a:solidFill>
                <a:srgbClr val="083763"/>
              </a:solidFill>
            </a:endParaRPr>
          </a:p>
          <a:p>
            <a:endParaRPr lang="es-ES" sz="2800" dirty="0">
              <a:solidFill>
                <a:srgbClr val="083763"/>
              </a:solidFill>
            </a:endParaRPr>
          </a:p>
        </p:txBody>
      </p:sp>
    </p:spTree>
    <p:extLst>
      <p:ext uri="{BB962C8B-B14F-4D97-AF65-F5344CB8AC3E}">
        <p14:creationId xmlns:p14="http://schemas.microsoft.com/office/powerpoint/2010/main" val="94871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5400" b="1" dirty="0" smtClean="0">
                <a:solidFill>
                  <a:schemeClr val="accent1">
                    <a:lumMod val="75000"/>
                  </a:schemeClr>
                </a:solidFill>
                <a:latin typeface="Arial Black" pitchFamily="34" charset="0"/>
              </a:rPr>
              <a:t/>
            </a:r>
            <a:br>
              <a:rPr lang="es-MX" sz="5400" b="1" dirty="0" smtClean="0">
                <a:solidFill>
                  <a:schemeClr val="accent1">
                    <a:lumMod val="75000"/>
                  </a:schemeClr>
                </a:solidFill>
                <a:latin typeface="Arial Black" pitchFamily="34" charset="0"/>
              </a:rPr>
            </a:br>
            <a:r>
              <a:rPr lang="en-US" b="1" dirty="0"/>
              <a:t>Beginning teaching</a:t>
            </a:r>
            <a:r>
              <a:rPr lang="es-ES_tradnl" dirty="0"/>
              <a:t/>
            </a:r>
            <a:br>
              <a:rPr lang="es-ES_tradnl" dirty="0"/>
            </a:br>
            <a:endParaRPr lang="es-ES" dirty="0"/>
          </a:p>
        </p:txBody>
      </p:sp>
      <p:sp>
        <p:nvSpPr>
          <p:cNvPr id="3" name="2 Marcador de contenido"/>
          <p:cNvSpPr>
            <a:spLocks noGrp="1"/>
          </p:cNvSpPr>
          <p:nvPr>
            <p:ph idx="1"/>
          </p:nvPr>
        </p:nvSpPr>
        <p:spPr>
          <a:xfrm>
            <a:off x="457200" y="1484784"/>
            <a:ext cx="8229600" cy="4839816"/>
          </a:xfrm>
        </p:spPr>
        <p:txBody>
          <a:bodyPr/>
          <a:lstStyle/>
          <a:p>
            <a:pPr marL="0" indent="0">
              <a:buNone/>
            </a:pPr>
            <a:endParaRPr lang="es-MX" dirty="0" smtClean="0">
              <a:solidFill>
                <a:schemeClr val="bg2">
                  <a:lumMod val="25000"/>
                </a:schemeClr>
              </a:solidFill>
            </a:endParaRPr>
          </a:p>
          <a:p>
            <a:r>
              <a:rPr lang="en-US" sz="2800" dirty="0">
                <a:solidFill>
                  <a:schemeClr val="accent1">
                    <a:lumMod val="50000"/>
                  </a:schemeClr>
                </a:solidFill>
              </a:rPr>
              <a:t>New teachers are sent to the </a:t>
            </a:r>
            <a:endParaRPr lang="en-US" sz="2800" dirty="0" smtClean="0">
              <a:solidFill>
                <a:schemeClr val="accent1">
                  <a:lumMod val="50000"/>
                </a:schemeClr>
              </a:solidFill>
            </a:endParaRPr>
          </a:p>
          <a:p>
            <a:pPr marL="0" indent="0">
              <a:buNone/>
            </a:pPr>
            <a:r>
              <a:rPr lang="en-US" sz="2800" dirty="0" smtClean="0">
                <a:solidFill>
                  <a:schemeClr val="accent1">
                    <a:lumMod val="50000"/>
                  </a:schemeClr>
                </a:solidFill>
              </a:rPr>
              <a:t>   farthest</a:t>
            </a:r>
            <a:r>
              <a:rPr lang="en-US" sz="2800" dirty="0">
                <a:solidFill>
                  <a:schemeClr val="accent1">
                    <a:lumMod val="50000"/>
                  </a:schemeClr>
                </a:solidFill>
              </a:rPr>
              <a:t>, most isolated and </a:t>
            </a:r>
            <a:endParaRPr lang="en-US" sz="2800" dirty="0" smtClean="0">
              <a:solidFill>
                <a:schemeClr val="accent1">
                  <a:lumMod val="50000"/>
                </a:schemeClr>
              </a:solidFill>
            </a:endParaRPr>
          </a:p>
          <a:p>
            <a:pPr marL="0" indent="0">
              <a:buNone/>
            </a:pPr>
            <a:r>
              <a:rPr lang="en-US" sz="2800" dirty="0" smtClean="0">
                <a:solidFill>
                  <a:schemeClr val="accent1">
                    <a:lumMod val="50000"/>
                  </a:schemeClr>
                </a:solidFill>
              </a:rPr>
              <a:t>    most </a:t>
            </a:r>
            <a:r>
              <a:rPr lang="en-US" sz="2800" dirty="0">
                <a:solidFill>
                  <a:schemeClr val="accent1">
                    <a:lumMod val="50000"/>
                  </a:schemeClr>
                </a:solidFill>
              </a:rPr>
              <a:t>marginal zones</a:t>
            </a:r>
            <a:r>
              <a:rPr lang="es-ES_tradnl" sz="2800" dirty="0">
                <a:solidFill>
                  <a:schemeClr val="accent1">
                    <a:lumMod val="50000"/>
                  </a:schemeClr>
                </a:solidFill>
              </a:rPr>
              <a:t> </a:t>
            </a:r>
            <a:endParaRPr lang="es-ES_tradnl" sz="2800" dirty="0" smtClean="0">
              <a:solidFill>
                <a:schemeClr val="accent1">
                  <a:lumMod val="50000"/>
                </a:schemeClr>
              </a:solidFill>
            </a:endParaRPr>
          </a:p>
          <a:p>
            <a:endParaRPr lang="en-US" sz="2800" dirty="0" smtClean="0">
              <a:solidFill>
                <a:schemeClr val="accent1">
                  <a:lumMod val="50000"/>
                </a:schemeClr>
              </a:solidFill>
            </a:endParaRPr>
          </a:p>
          <a:p>
            <a:r>
              <a:rPr lang="en-US" sz="2800" dirty="0" smtClean="0">
                <a:solidFill>
                  <a:schemeClr val="accent1">
                    <a:lumMod val="50000"/>
                  </a:schemeClr>
                </a:solidFill>
              </a:rPr>
              <a:t>They </a:t>
            </a:r>
            <a:r>
              <a:rPr lang="en-US" sz="2800" dirty="0">
                <a:solidFill>
                  <a:schemeClr val="accent1">
                    <a:lumMod val="50000"/>
                  </a:schemeClr>
                </a:solidFill>
              </a:rPr>
              <a:t>lack of resources </a:t>
            </a:r>
            <a:endParaRPr lang="en-US" sz="2800" dirty="0" smtClean="0">
              <a:solidFill>
                <a:schemeClr val="accent1">
                  <a:lumMod val="50000"/>
                </a:schemeClr>
              </a:solidFill>
            </a:endParaRPr>
          </a:p>
          <a:p>
            <a:pPr marL="0" indent="0">
              <a:buNone/>
            </a:pPr>
            <a:r>
              <a:rPr lang="en-US" sz="2800" dirty="0" smtClean="0">
                <a:solidFill>
                  <a:schemeClr val="accent1">
                    <a:lumMod val="50000"/>
                  </a:schemeClr>
                </a:solidFill>
              </a:rPr>
              <a:t>    and </a:t>
            </a:r>
            <a:r>
              <a:rPr lang="en-US" sz="2800" dirty="0">
                <a:solidFill>
                  <a:schemeClr val="accent1">
                    <a:lumMod val="50000"/>
                  </a:schemeClr>
                </a:solidFill>
              </a:rPr>
              <a:t>aids for </a:t>
            </a:r>
            <a:endParaRPr lang="en-US" sz="2800" dirty="0" smtClean="0">
              <a:solidFill>
                <a:schemeClr val="accent1">
                  <a:lumMod val="50000"/>
                </a:schemeClr>
              </a:solidFill>
            </a:endParaRPr>
          </a:p>
          <a:p>
            <a:pPr marL="0" indent="0">
              <a:buNone/>
            </a:pPr>
            <a:r>
              <a:rPr lang="en-US" sz="2800" dirty="0" smtClean="0">
                <a:solidFill>
                  <a:schemeClr val="accent1">
                    <a:lumMod val="50000"/>
                  </a:schemeClr>
                </a:solidFill>
              </a:rPr>
              <a:t>    their work</a:t>
            </a:r>
            <a:endParaRPr lang="es-ES_tradnl" sz="2800" dirty="0">
              <a:solidFill>
                <a:schemeClr val="accent1">
                  <a:lumMod val="50000"/>
                </a:schemeClr>
              </a:solidFill>
            </a:endParaRPr>
          </a:p>
          <a:p>
            <a:pPr marL="0" indent="0">
              <a:buNone/>
            </a:pPr>
            <a:endParaRPr lang="es-MX" dirty="0" smtClean="0">
              <a:solidFill>
                <a:schemeClr val="bg2">
                  <a:lumMod val="25000"/>
                </a:schemeClr>
              </a:solidFill>
            </a:endParaRPr>
          </a:p>
        </p:txBody>
      </p:sp>
      <p:pic>
        <p:nvPicPr>
          <p:cNvPr id="4" name="Picture 5" descr="E:\MASTER VIDEO\PROYECTO DVD HACERSE\Fotos\RURAL\100_09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0648" y="1412776"/>
            <a:ext cx="3093554" cy="23179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srcRect/>
          <a:stretch>
            <a:fillRect/>
          </a:stretch>
        </p:blipFill>
        <p:spPr bwMode="auto">
          <a:xfrm>
            <a:off x="4499992" y="3789040"/>
            <a:ext cx="4464496" cy="259228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t>Beginning teaching</a:t>
            </a:r>
            <a:endParaRPr lang="es-ES" dirty="0"/>
          </a:p>
        </p:txBody>
      </p:sp>
      <p:sp>
        <p:nvSpPr>
          <p:cNvPr id="3" name="Marcador de contenido 2"/>
          <p:cNvSpPr>
            <a:spLocks noGrp="1"/>
          </p:cNvSpPr>
          <p:nvPr>
            <p:ph idx="1"/>
          </p:nvPr>
        </p:nvSpPr>
        <p:spPr/>
        <p:txBody>
          <a:bodyPr/>
          <a:lstStyle/>
          <a:p>
            <a:endParaRPr lang="en-US" dirty="0" smtClean="0"/>
          </a:p>
          <a:p>
            <a:pPr marL="0" indent="0">
              <a:buNone/>
            </a:pPr>
            <a:r>
              <a:rPr lang="en-US" sz="2800" dirty="0" smtClean="0">
                <a:solidFill>
                  <a:srgbClr val="083763"/>
                </a:solidFill>
              </a:rPr>
              <a:t>They have communication</a:t>
            </a:r>
          </a:p>
          <a:p>
            <a:pPr marL="0" indent="0">
              <a:buNone/>
            </a:pPr>
            <a:r>
              <a:rPr lang="en-US" sz="2800" dirty="0" smtClean="0">
                <a:solidFill>
                  <a:srgbClr val="083763"/>
                </a:solidFill>
              </a:rPr>
              <a:t> problems</a:t>
            </a:r>
          </a:p>
          <a:p>
            <a:pPr marL="0" indent="0">
              <a:buNone/>
            </a:pPr>
            <a:endParaRPr lang="es-ES_tradnl" sz="2800" dirty="0">
              <a:solidFill>
                <a:srgbClr val="083763"/>
              </a:solidFill>
            </a:endParaRPr>
          </a:p>
          <a:p>
            <a:r>
              <a:rPr lang="en-US" sz="2800" dirty="0">
                <a:solidFill>
                  <a:srgbClr val="083763"/>
                </a:solidFill>
              </a:rPr>
              <a:t>They live isolated</a:t>
            </a:r>
            <a:endParaRPr lang="es-ES_tradnl" sz="2800" dirty="0">
              <a:solidFill>
                <a:srgbClr val="083763"/>
              </a:solidFill>
            </a:endParaRPr>
          </a:p>
          <a:p>
            <a:endParaRPr lang="en-US" sz="2800" dirty="0" smtClean="0">
              <a:solidFill>
                <a:srgbClr val="083763"/>
              </a:solidFill>
            </a:endParaRPr>
          </a:p>
          <a:p>
            <a:r>
              <a:rPr lang="en-US" sz="2800" dirty="0" smtClean="0">
                <a:solidFill>
                  <a:srgbClr val="083763"/>
                </a:solidFill>
              </a:rPr>
              <a:t>They experience</a:t>
            </a:r>
          </a:p>
          <a:p>
            <a:pPr marL="0" indent="0">
              <a:buNone/>
            </a:pPr>
            <a:r>
              <a:rPr lang="en-US" sz="2800" dirty="0" smtClean="0">
                <a:solidFill>
                  <a:srgbClr val="083763"/>
                </a:solidFill>
              </a:rPr>
              <a:t>    a </a:t>
            </a:r>
            <a:r>
              <a:rPr lang="en-US" sz="2800" dirty="0">
                <a:solidFill>
                  <a:srgbClr val="083763"/>
                </a:solidFill>
              </a:rPr>
              <a:t>cultural </a:t>
            </a:r>
            <a:r>
              <a:rPr lang="en-US" sz="2800" dirty="0" smtClean="0">
                <a:solidFill>
                  <a:srgbClr val="083763"/>
                </a:solidFill>
              </a:rPr>
              <a:t>shock </a:t>
            </a:r>
            <a:endParaRPr lang="es-ES" sz="2800" dirty="0">
              <a:solidFill>
                <a:srgbClr val="083763"/>
              </a:solidFill>
            </a:endParaRPr>
          </a:p>
        </p:txBody>
      </p:sp>
      <p:pic>
        <p:nvPicPr>
          <p:cNvPr id="4" name="Picture 2"/>
          <p:cNvPicPr>
            <a:picLocks noChangeAspect="1" noChangeArrowheads="1"/>
          </p:cNvPicPr>
          <p:nvPr/>
        </p:nvPicPr>
        <p:blipFill>
          <a:blip r:embed="rId2" cstate="print"/>
          <a:srcRect/>
          <a:stretch>
            <a:fillRect/>
          </a:stretch>
        </p:blipFill>
        <p:spPr bwMode="auto">
          <a:xfrm>
            <a:off x="4788024" y="1916833"/>
            <a:ext cx="4355975" cy="4032448"/>
          </a:xfrm>
          <a:prstGeom prst="rect">
            <a:avLst/>
          </a:prstGeom>
          <a:noFill/>
          <a:ln w="9525">
            <a:noFill/>
            <a:miter lim="800000"/>
            <a:headEnd/>
            <a:tailEnd/>
          </a:ln>
          <a:effectLst/>
        </p:spPr>
      </p:pic>
    </p:spTree>
    <p:extLst>
      <p:ext uri="{BB962C8B-B14F-4D97-AF65-F5344CB8AC3E}">
        <p14:creationId xmlns:p14="http://schemas.microsoft.com/office/powerpoint/2010/main" val="277953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a:p>
        </p:txBody>
      </p:sp>
      <p:pic>
        <p:nvPicPr>
          <p:cNvPr id="2050" name="Picture 2" descr="F:\DCIM\101MSDCF\DSC052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079919" y="260648"/>
            <a:ext cx="4618472" cy="707886"/>
          </a:xfrm>
          <a:prstGeom prst="rect">
            <a:avLst/>
          </a:prstGeom>
          <a:noFill/>
        </p:spPr>
        <p:txBody>
          <a:bodyPr wrap="none" lIns="91440" tIns="45720" rIns="91440" bIns="45720">
            <a:spAutoFit/>
          </a:bodyPr>
          <a:lstStyle/>
          <a:p>
            <a:pPr algn="ctr"/>
            <a:r>
              <a:rPr lang="es-ES" sz="4000" b="1" dirty="0" smtClean="0">
                <a:ln w="19050">
                  <a:solidFill>
                    <a:schemeClr val="tx2">
                      <a:tint val="1000"/>
                    </a:schemeClr>
                  </a:solidFill>
                  <a:prstDash val="solid"/>
                </a:ln>
                <a:solidFill>
                  <a:srgbClr val="083763"/>
                </a:solidFill>
                <a:effectLst>
                  <a:outerShdw blurRad="50000" dist="50800" dir="7500000" algn="tl">
                    <a:srgbClr val="000000">
                      <a:shade val="5000"/>
                      <a:alpha val="35000"/>
                    </a:srgbClr>
                  </a:outerShdw>
                </a:effectLst>
                <a:latin typeface="Arial Black" pitchFamily="34" charset="0"/>
              </a:rPr>
              <a:t>STORY OF IVAN</a:t>
            </a:r>
          </a:p>
        </p:txBody>
      </p:sp>
    </p:spTree>
    <p:extLst>
      <p:ext uri="{BB962C8B-B14F-4D97-AF65-F5344CB8AC3E}">
        <p14:creationId xmlns:p14="http://schemas.microsoft.com/office/powerpoint/2010/main" val="13554847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435253"/>
            <a:ext cx="5076056" cy="3985706"/>
          </a:xfrm>
          <a:prstGeom prst="rect">
            <a:avLst/>
          </a:prstGeom>
        </p:spPr>
        <p:txBody>
          <a:bodyPr wrap="square">
            <a:spAutoFit/>
          </a:bodyPr>
          <a:lstStyle/>
          <a:p>
            <a:r>
              <a:rPr lang="en-US" sz="3200" dirty="0">
                <a:solidFill>
                  <a:srgbClr val="083763"/>
                </a:solidFill>
              </a:rPr>
              <a:t>He learned the language with the help of one of his </a:t>
            </a:r>
            <a:r>
              <a:rPr lang="en-US" sz="3200" dirty="0" smtClean="0">
                <a:solidFill>
                  <a:srgbClr val="083763"/>
                </a:solidFill>
              </a:rPr>
              <a:t>students</a:t>
            </a:r>
            <a:endParaRPr lang="en-US" sz="3200" dirty="0">
              <a:solidFill>
                <a:srgbClr val="083763"/>
              </a:solidFill>
            </a:endParaRPr>
          </a:p>
          <a:p>
            <a:endParaRPr lang="es-ES_tradnl" sz="3200" dirty="0">
              <a:solidFill>
                <a:srgbClr val="083763"/>
              </a:solidFill>
            </a:endParaRPr>
          </a:p>
          <a:p>
            <a:r>
              <a:rPr lang="en-US" sz="3200" dirty="0">
                <a:solidFill>
                  <a:srgbClr val="083763"/>
                </a:solidFill>
              </a:rPr>
              <a:t>“Whenever I said a word in their language, they suddenly looked happier.”</a:t>
            </a:r>
            <a:endParaRPr lang="es-ES_tradnl" sz="3200" dirty="0">
              <a:solidFill>
                <a:srgbClr val="083763"/>
              </a:solidFill>
            </a:endParaRPr>
          </a:p>
          <a:p>
            <a:pPr algn="ctr"/>
            <a:endParaRPr lang="es-MX" sz="2900" dirty="0">
              <a:solidFill>
                <a:schemeClr val="accent2">
                  <a:lumMod val="75000"/>
                </a:schemeClr>
              </a:solidFill>
              <a:latin typeface="Monotype Corsiva" pitchFamily="66" charset="0"/>
              <a:cs typeface="Arial" pitchFamily="34" charset="0"/>
            </a:endParaRPr>
          </a:p>
        </p:txBody>
      </p:sp>
      <p:pic>
        <p:nvPicPr>
          <p:cNvPr id="3" name="Picture 3" descr="C:\Users\ivan\Documents\IVAN SUPER LAPTOP\Maestría IEP\FOTOS TESIS-CONGRESO\DCIM\ARCHIVO VINCULO\DSC04646.JPG"/>
          <p:cNvPicPr>
            <a:picLocks noChangeAspect="1" noChangeArrowheads="1"/>
          </p:cNvPicPr>
          <p:nvPr/>
        </p:nvPicPr>
        <p:blipFill>
          <a:blip r:embed="rId2" cstate="print"/>
          <a:srcRect/>
          <a:stretch>
            <a:fillRect/>
          </a:stretch>
        </p:blipFill>
        <p:spPr bwMode="auto">
          <a:xfrm>
            <a:off x="5724128" y="427466"/>
            <a:ext cx="2988332" cy="44416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2" descr="C:\Users\ivan\Documents\IVAN SUPER LAPTOP\Maestría IEP\FOTOS TESIS-CONGRESO\DCIM\ARCHIVO VINCULO\DSC04600.JPG"/>
          <p:cNvPicPr>
            <a:picLocks noChangeAspect="1" noChangeArrowheads="1"/>
          </p:cNvPicPr>
          <p:nvPr/>
        </p:nvPicPr>
        <p:blipFill>
          <a:blip r:embed="rId3" cstate="print"/>
          <a:srcRect/>
          <a:stretch>
            <a:fillRect/>
          </a:stretch>
        </p:blipFill>
        <p:spPr bwMode="auto">
          <a:xfrm>
            <a:off x="1115616" y="4221088"/>
            <a:ext cx="2736304" cy="22768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704654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502</TotalTime>
  <Words>426</Words>
  <Application>Microsoft Macintosh PowerPoint</Application>
  <PresentationFormat>On-screen Show (4:3)</PresentationFormat>
  <Paragraphs>73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Flujo</vt:lpstr>
      <vt:lpstr>FIRST TEACHING YEARS IN INDIGENOUS TELESECONDARIES. TEACHER EDUCATION EXPERIENCES  </vt:lpstr>
      <vt:lpstr>A SEP-SEB/ CONACYT research project entitled “The first teaching years. Practices and experiences in unfavorable contexts”. </vt:lpstr>
      <vt:lpstr>Teacher education in Mexico. A national policy </vt:lpstr>
      <vt:lpstr>Telesecondaries</vt:lpstr>
      <vt:lpstr>Telesecondaries</vt:lpstr>
      <vt:lpstr> Beginning teaching </vt:lpstr>
      <vt:lpstr>Beginning teaching</vt:lpstr>
      <vt:lpstr>PowerPoint Presentation</vt:lpstr>
      <vt:lpstr>PowerPoint Presentation</vt:lpstr>
      <vt:lpstr>PowerPoint Presentation</vt:lpstr>
      <vt:lpstr>PowerPoint Presentation</vt:lpstr>
      <vt:lpstr>School experience: a source of teaching knowlegge</vt:lpstr>
      <vt:lpstr>Some reflections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ROBERTO</dc:creator>
  <cp:lastModifiedBy>Kathryn Anderson-Levitt</cp:lastModifiedBy>
  <cp:revision>33</cp:revision>
  <dcterms:created xsi:type="dcterms:W3CDTF">2013-10-23T20:34:02Z</dcterms:created>
  <dcterms:modified xsi:type="dcterms:W3CDTF">2013-11-01T16:11:25Z</dcterms:modified>
</cp:coreProperties>
</file>