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67" r:id="rId4"/>
    <p:sldId id="277" r:id="rId5"/>
    <p:sldId id="278" r:id="rId6"/>
    <p:sldId id="288" r:id="rId7"/>
    <p:sldId id="289" r:id="rId8"/>
    <p:sldId id="280" r:id="rId9"/>
    <p:sldId id="281" r:id="rId10"/>
    <p:sldId id="282" r:id="rId11"/>
    <p:sldId id="283" r:id="rId12"/>
    <p:sldId id="273" r:id="rId13"/>
    <p:sldId id="275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B36-ECD4-4F5C-8937-9E0FA63C0AF4}" type="datetimeFigureOut">
              <a:rPr lang="es-MX" smtClean="0"/>
              <a:pPr/>
              <a:t>11/1/13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89A-BA89-4A8B-BF28-55250312EB85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B36-ECD4-4F5C-8937-9E0FA63C0AF4}" type="datetimeFigureOut">
              <a:rPr lang="es-MX" smtClean="0"/>
              <a:pPr/>
              <a:t>11/1/13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89A-BA89-4A8B-BF28-55250312EB85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B36-ECD4-4F5C-8937-9E0FA63C0AF4}" type="datetimeFigureOut">
              <a:rPr lang="es-MX" smtClean="0"/>
              <a:pPr/>
              <a:t>11/1/13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89A-BA89-4A8B-BF28-55250312EB85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B36-ECD4-4F5C-8937-9E0FA63C0AF4}" type="datetimeFigureOut">
              <a:rPr lang="es-MX" smtClean="0"/>
              <a:pPr/>
              <a:t>11/1/13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89A-BA89-4A8B-BF28-55250312EB85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B36-ECD4-4F5C-8937-9E0FA63C0AF4}" type="datetimeFigureOut">
              <a:rPr lang="es-MX" smtClean="0"/>
              <a:pPr/>
              <a:t>11/1/13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89A-BA89-4A8B-BF28-55250312EB85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B36-ECD4-4F5C-8937-9E0FA63C0AF4}" type="datetimeFigureOut">
              <a:rPr lang="es-MX" smtClean="0"/>
              <a:pPr/>
              <a:t>11/1/13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89A-BA89-4A8B-BF28-55250312EB85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B36-ECD4-4F5C-8937-9E0FA63C0AF4}" type="datetimeFigureOut">
              <a:rPr lang="es-MX" smtClean="0"/>
              <a:pPr/>
              <a:t>11/1/13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89A-BA89-4A8B-BF28-55250312EB85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B36-ECD4-4F5C-8937-9E0FA63C0AF4}" type="datetimeFigureOut">
              <a:rPr lang="es-MX" smtClean="0"/>
              <a:pPr/>
              <a:t>11/1/13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89A-BA89-4A8B-BF28-55250312EB85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B36-ECD4-4F5C-8937-9E0FA63C0AF4}" type="datetimeFigureOut">
              <a:rPr lang="es-MX" smtClean="0"/>
              <a:pPr/>
              <a:t>11/1/13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89A-BA89-4A8B-BF28-55250312EB85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B36-ECD4-4F5C-8937-9E0FA63C0AF4}" type="datetimeFigureOut">
              <a:rPr lang="es-MX" smtClean="0"/>
              <a:pPr/>
              <a:t>11/1/13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89A-BA89-4A8B-BF28-55250312EB85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B36-ECD4-4F5C-8937-9E0FA63C0AF4}" type="datetimeFigureOut">
              <a:rPr lang="es-MX" smtClean="0"/>
              <a:pPr/>
              <a:t>11/1/13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69B89A-BA89-4A8B-BF28-55250312EB85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589B36-ECD4-4F5C-8937-9E0FA63C0AF4}" type="datetimeFigureOut">
              <a:rPr lang="es-MX" smtClean="0"/>
              <a:pPr/>
              <a:t>11/1/13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69B89A-BA89-4A8B-BF28-55250312EB85}" type="slidenum">
              <a:rPr lang="es-MX" smtClean="0"/>
              <a:pPr/>
              <a:t>‹#›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2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s-MX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s-MX" sz="3600" dirty="0" smtClean="0">
                <a:solidFill>
                  <a:schemeClr val="tx1"/>
                </a:solidFill>
                <a:latin typeface="Arial Black" pitchFamily="34" charset="0"/>
              </a:rPr>
              <a:t>Los inicios del trabajo docente en telesecundarias indígenas. Experiencias de formación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861048"/>
            <a:ext cx="7854696" cy="1584176"/>
          </a:xfrm>
        </p:spPr>
        <p:txBody>
          <a:bodyPr/>
          <a:lstStyle/>
          <a:p>
            <a:r>
              <a:rPr lang="es-MX" b="1" dirty="0" err="1" smtClean="0"/>
              <a:t>Etelvina</a:t>
            </a:r>
            <a:r>
              <a:rPr lang="es-MX" b="1" dirty="0" smtClean="0"/>
              <a:t> Sandoval Flores</a:t>
            </a:r>
          </a:p>
          <a:p>
            <a:r>
              <a:rPr lang="es-MX" b="1" dirty="0" smtClean="0"/>
              <a:t>Universidad Pedagógica Nacional-México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72271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rgbClr val="083763"/>
                </a:solidFill>
              </a:rPr>
              <a:t>Entender</a:t>
            </a:r>
            <a:r>
              <a:rPr lang="en-US" sz="2800" dirty="0" smtClean="0">
                <a:solidFill>
                  <a:srgbClr val="083763"/>
                </a:solidFill>
              </a:rPr>
              <a:t> </a:t>
            </a:r>
            <a:r>
              <a:rPr lang="en-US" sz="2800" dirty="0" err="1" smtClean="0">
                <a:solidFill>
                  <a:srgbClr val="083763"/>
                </a:solidFill>
              </a:rPr>
              <a:t>sus</a:t>
            </a:r>
            <a:r>
              <a:rPr lang="en-US" sz="2800" dirty="0" smtClean="0">
                <a:solidFill>
                  <a:srgbClr val="083763"/>
                </a:solidFill>
              </a:rPr>
              <a:t> </a:t>
            </a:r>
            <a:r>
              <a:rPr lang="en-US" sz="2800" dirty="0" err="1" smtClean="0">
                <a:solidFill>
                  <a:srgbClr val="083763"/>
                </a:solidFill>
              </a:rPr>
              <a:t>referentes</a:t>
            </a:r>
            <a:endParaRPr lang="en-US" sz="2800" dirty="0" smtClean="0">
              <a:solidFill>
                <a:srgbClr val="083763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culturales</a:t>
            </a:r>
            <a:endParaRPr lang="en-US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s-ES_tradnl" dirty="0"/>
          </a:p>
          <a:p>
            <a:endParaRPr lang="es-ES" dirty="0"/>
          </a:p>
        </p:txBody>
      </p:sp>
      <p:pic>
        <p:nvPicPr>
          <p:cNvPr id="4" name="Picture 2" descr="C:\Users\ivan\Documents\IVAN SUPER LAPTOP\Maestría IEP\FOTOS TESIS-CONGRESO\DCIM\101MSDCF\DSC04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5" descr="C:\Users\ivan\Documents\IVAN SUPER LAPTOP\Maestría IEP\FOTOS TESIS-CONGRESO\DCIM\101MSDCF\DSC04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56992"/>
            <a:ext cx="4788024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ángulo 6"/>
          <p:cNvSpPr/>
          <p:nvPr/>
        </p:nvSpPr>
        <p:spPr>
          <a:xfrm>
            <a:off x="5004048" y="4149080"/>
            <a:ext cx="41067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83763"/>
                </a:solidFill>
              </a:rPr>
              <a:t>Establecer</a:t>
            </a:r>
            <a:r>
              <a:rPr lang="en-US" sz="2800" dirty="0" smtClean="0">
                <a:solidFill>
                  <a:srgbClr val="083763"/>
                </a:solidFill>
              </a:rPr>
              <a:t> </a:t>
            </a:r>
            <a:r>
              <a:rPr lang="en-US" sz="2800" dirty="0" err="1" smtClean="0">
                <a:solidFill>
                  <a:srgbClr val="083763"/>
                </a:solidFill>
              </a:rPr>
              <a:t>una</a:t>
            </a:r>
            <a:r>
              <a:rPr lang="en-US" sz="2800" dirty="0" smtClean="0">
                <a:solidFill>
                  <a:srgbClr val="083763"/>
                </a:solidFill>
              </a:rPr>
              <a:t> </a:t>
            </a:r>
            <a:r>
              <a:rPr lang="en-US" sz="2800" dirty="0" err="1" smtClean="0">
                <a:solidFill>
                  <a:srgbClr val="083763"/>
                </a:solidFill>
              </a:rPr>
              <a:t>relación</a:t>
            </a:r>
            <a:endParaRPr lang="en-US" sz="2800" dirty="0" smtClean="0">
              <a:solidFill>
                <a:srgbClr val="083763"/>
              </a:solidFill>
            </a:endParaRPr>
          </a:p>
          <a:p>
            <a:r>
              <a:rPr lang="en-US" sz="2800" dirty="0" err="1" smtClean="0">
                <a:solidFill>
                  <a:srgbClr val="083763"/>
                </a:solidFill>
              </a:rPr>
              <a:t>dialógica</a:t>
            </a:r>
            <a:endParaRPr lang="es-ES_tradnl" sz="2800" dirty="0">
              <a:solidFill>
                <a:srgbClr val="0837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C:\Users\ivan\Documents\IVAN SUPER LAPTOP\Maestría IEP\FOTOS TESIS-CONGRESO\DCIM\ARCHIVO VINCULO\DSC046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49" y="1484784"/>
            <a:ext cx="4572178" cy="5373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395536" y="188640"/>
            <a:ext cx="8136904" cy="18158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83763"/>
                </a:solidFill>
              </a:rPr>
              <a:t>Enseñanza</a:t>
            </a:r>
            <a:r>
              <a:rPr lang="en-US" sz="2800" b="1" dirty="0" smtClean="0">
                <a:solidFill>
                  <a:srgbClr val="083763"/>
                </a:solidFill>
              </a:rPr>
              <a:t> a </a:t>
            </a:r>
            <a:r>
              <a:rPr lang="en-US" sz="2800" b="1" dirty="0" err="1" smtClean="0">
                <a:solidFill>
                  <a:srgbClr val="083763"/>
                </a:solidFill>
              </a:rPr>
              <a:t>través</a:t>
            </a:r>
            <a:r>
              <a:rPr lang="en-US" sz="2800" b="1" dirty="0" smtClean="0">
                <a:solidFill>
                  <a:srgbClr val="083763"/>
                </a:solidFill>
              </a:rPr>
              <a:t> de </a:t>
            </a:r>
            <a:r>
              <a:rPr lang="en-US" sz="2800" b="1" dirty="0" err="1" smtClean="0">
                <a:solidFill>
                  <a:srgbClr val="083763"/>
                </a:solidFill>
              </a:rPr>
              <a:t>puntos</a:t>
            </a:r>
            <a:r>
              <a:rPr lang="en-US" sz="2800" b="1" dirty="0" smtClean="0">
                <a:solidFill>
                  <a:srgbClr val="083763"/>
                </a:solidFill>
              </a:rPr>
              <a:t>  </a:t>
            </a:r>
            <a:r>
              <a:rPr lang="en-US" sz="2800" b="1" dirty="0" err="1" smtClean="0">
                <a:solidFill>
                  <a:srgbClr val="083763"/>
                </a:solidFill>
              </a:rPr>
              <a:t>nodales</a:t>
            </a:r>
            <a:r>
              <a:rPr lang="en-US" sz="2800" b="1" dirty="0" smtClean="0">
                <a:solidFill>
                  <a:srgbClr val="083763"/>
                </a:solidFill>
              </a:rPr>
              <a:t> </a:t>
            </a:r>
            <a:r>
              <a:rPr lang="en-US" sz="2800" b="1" dirty="0" err="1" smtClean="0">
                <a:solidFill>
                  <a:srgbClr val="083763"/>
                </a:solidFill>
              </a:rPr>
              <a:t>culturales</a:t>
            </a:r>
            <a:endParaRPr lang="es-ES_tradnl" sz="2800" b="1" dirty="0" smtClean="0">
              <a:solidFill>
                <a:srgbClr val="083763"/>
              </a:solidFill>
            </a:endParaRPr>
          </a:p>
          <a:p>
            <a:pPr algn="ctr"/>
            <a:r>
              <a:rPr lang="en-US" sz="2800" dirty="0" err="1" smtClean="0"/>
              <a:t>Recuperación</a:t>
            </a:r>
            <a:r>
              <a:rPr lang="en-US" sz="2800" dirty="0" smtClean="0"/>
              <a:t> e </a:t>
            </a:r>
            <a:r>
              <a:rPr lang="en-US" sz="2800" dirty="0" err="1" smtClean="0"/>
              <a:t>incorporación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saberes</a:t>
            </a:r>
            <a:r>
              <a:rPr lang="en-US" sz="2800" dirty="0" smtClean="0"/>
              <a:t> locales</a:t>
            </a:r>
            <a:endParaRPr lang="es-ES_tradnl" sz="2800" dirty="0"/>
          </a:p>
          <a:p>
            <a:pPr algn="ctr"/>
            <a:endParaRPr lang="es-E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8376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1" name="Picture 3" descr="C:\Users\ivan\Documents\IVAN SUPER LAPTOP\Maestría IEP\FOTOS TESIS-CONGRESO\DCIM\ARCHIVO VINCULO\DSC04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320480" cy="5256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8826066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La experiencia escolar, fuente de aprendizajes</a:t>
            </a:r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Aprenden quiénes son los “otros”, los estudiantes, los padres, la comunidad y lo que esperan del maestro</a:t>
            </a: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Adquieren compromisos y habilidades para trabajar en condiciones muy precarias y sin los mínimos materiales</a:t>
            </a: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Enfrentarse a contenidos de materias que no dominan y a trabajar con los niños de otra manera</a:t>
            </a: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Construir una pedagogía propia y adecuada para sus circunstancias específicas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Revisar la formación inicial a la luz de la diversidad de contextos sociales</a:t>
            </a: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Repensar modelos de acompañamiento a los docentes noveles</a:t>
            </a: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Recuperar las experiencias adquiridas por estos maestros, las iniciativas y aportes pedagógicos que construyen en condiciones difíciles y en las que incorporan las  particularidades del contexto en su trabajo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467544" y="1124744"/>
            <a:ext cx="8229600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Algunas reflexiones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MX" sz="2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ES" sz="2700" dirty="0" smtClean="0">
                <a:latin typeface="Arial Black" pitchFamily="34" charset="0"/>
              </a:rPr>
              <a:t>Proyecto de investigación SEP-SEB/ CONACYT </a:t>
            </a:r>
            <a:r>
              <a:rPr lang="es-ES" sz="2700" i="1" dirty="0" smtClean="0">
                <a:latin typeface="Arial Black" pitchFamily="34" charset="0"/>
              </a:rPr>
              <a:t>Los primeros años de ejercicio docente. Prácticas y experiencias en contextos desfavorecidos.</a:t>
            </a:r>
            <a:r>
              <a:rPr lang="es-MX" sz="2700" dirty="0" smtClean="0">
                <a:latin typeface="Arial Black" pitchFamily="34" charset="0"/>
              </a:rPr>
              <a:t/>
            </a:r>
            <a:br>
              <a:rPr lang="es-MX" sz="2700" dirty="0" smtClean="0">
                <a:latin typeface="Arial Black" pitchFamily="34" charset="0"/>
              </a:rPr>
            </a:br>
            <a:endParaRPr lang="es-ES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Maestros de primaria y secundaria </a:t>
            </a:r>
          </a:p>
          <a:p>
            <a:pPr>
              <a:buNone/>
            </a:pP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   de reciente ingreso</a:t>
            </a:r>
          </a:p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Zonas rurales y urbanas en </a:t>
            </a:r>
          </a:p>
          <a:p>
            <a:pPr>
              <a:buNone/>
            </a:pP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   contextos vulnerables</a:t>
            </a:r>
          </a:p>
          <a:p>
            <a:endParaRPr lang="es-MX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Reconstrucción de sus </a:t>
            </a:r>
          </a:p>
          <a:p>
            <a:pPr>
              <a:buNone/>
            </a:pP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   experiencias como maestros </a:t>
            </a:r>
          </a:p>
          <a:p>
            <a:pPr>
              <a:buNone/>
            </a:pP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   en sus primeros años</a:t>
            </a:r>
          </a:p>
        </p:txBody>
      </p:sp>
      <p:pic>
        <p:nvPicPr>
          <p:cNvPr id="4" name="Picture 2" descr="E:\MASTER VIDEO\PROYECTO DVD HACERSE\Fotos\fotos de mi escuelita en jolja, tila,chiapas. Susana M. López copia 1\DSC00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39110"/>
            <a:ext cx="3387866" cy="3656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Tarea del Estado por ley</a:t>
            </a:r>
          </a:p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Orientación uniforme para la formación de maestros</a:t>
            </a:r>
          </a:p>
          <a:p>
            <a:endParaRPr lang="es-MX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Elevación a nivel terciario </a:t>
            </a:r>
          </a:p>
          <a:p>
            <a:pPr>
              <a:buNone/>
            </a:pP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de la carrera de maestro (1984)</a:t>
            </a:r>
            <a:endParaRPr lang="es-E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s-MX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Escuelas normales, las</a:t>
            </a:r>
          </a:p>
          <a:p>
            <a:pPr>
              <a:buNone/>
            </a:pP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instituciones formadoras</a:t>
            </a:r>
            <a:endParaRPr lang="es-E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467544" y="713601"/>
            <a:ext cx="8229600" cy="907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La formación de maestros en México.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Una política nacional</a:t>
            </a:r>
            <a:endParaRPr lang="es-MX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 descr="E:\MASTER VIDEO\PROYECTO DVD HACERSE\Fotos\fotos de mi escuelita en jolja, tila,chiapas. Susana M. López copia 1\DSC00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3677855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Telesecundarias</a:t>
            </a:r>
            <a:endParaRPr lang="es-E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4807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528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Telesecundaria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>
                <a:solidFill>
                  <a:srgbClr val="083763"/>
                </a:solidFill>
              </a:rPr>
              <a:t>Un solo maestro atiende las distintas materias del mapa curricular apoyado en libros y programas televisivos. Programa “remedial”</a:t>
            </a:r>
            <a:endParaRPr lang="es-ES_tradnl" sz="2400" dirty="0">
              <a:solidFill>
                <a:srgbClr val="083763"/>
              </a:solidFill>
            </a:endParaRPr>
          </a:p>
          <a:p>
            <a:endParaRPr lang="es-ES" sz="2400" dirty="0" smtClean="0">
              <a:solidFill>
                <a:srgbClr val="083763"/>
              </a:solidFill>
            </a:endParaRPr>
          </a:p>
          <a:p>
            <a:r>
              <a:rPr lang="es-ES" sz="2400" dirty="0" smtClean="0">
                <a:solidFill>
                  <a:srgbClr val="083763"/>
                </a:solidFill>
              </a:rPr>
              <a:t>Actualmente </a:t>
            </a:r>
            <a:r>
              <a:rPr lang="es-ES" sz="2400" dirty="0">
                <a:solidFill>
                  <a:srgbClr val="083763"/>
                </a:solidFill>
              </a:rPr>
              <a:t>el 50% de planteles de secundaria en el país son telesecundarias</a:t>
            </a:r>
            <a:endParaRPr lang="es-ES_tradnl" sz="2400" dirty="0">
              <a:solidFill>
                <a:srgbClr val="083763"/>
              </a:solidFill>
            </a:endParaRPr>
          </a:p>
          <a:p>
            <a:endParaRPr lang="es-ES" sz="2400" dirty="0" smtClean="0">
              <a:solidFill>
                <a:srgbClr val="083763"/>
              </a:solidFill>
            </a:endParaRPr>
          </a:p>
          <a:p>
            <a:r>
              <a:rPr lang="es-ES" sz="2400" dirty="0" smtClean="0">
                <a:solidFill>
                  <a:srgbClr val="083763"/>
                </a:solidFill>
              </a:rPr>
              <a:t>En </a:t>
            </a:r>
            <a:r>
              <a:rPr lang="es-ES" sz="2400" dirty="0">
                <a:solidFill>
                  <a:srgbClr val="083763"/>
                </a:solidFill>
              </a:rPr>
              <a:t>Chiapas este porcentaje es mayor: de 1886 planteles de educación secundaria en el estado 1286 son telesecundarias</a:t>
            </a:r>
            <a:endParaRPr lang="es-ES_tradnl" sz="2400" dirty="0">
              <a:solidFill>
                <a:srgbClr val="083763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95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MX" sz="49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El ingreso a la docencia</a:t>
            </a:r>
            <a:endParaRPr lang="es-ES" sz="49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marL="0" indent="0">
              <a:buNone/>
            </a:pPr>
            <a:endParaRPr lang="es-MX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Los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nuevos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van a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las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zonas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aisladas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marginadas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Carencias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materiales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para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trabajo</a:t>
            </a:r>
            <a:endParaRPr lang="es-MX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5" descr="E:\MASTER VIDEO\PROYECTO DVD HACERSE\Fotos\RURAL\100_0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48" y="1412776"/>
            <a:ext cx="3093554" cy="2317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4644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954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ingreso</a:t>
            </a:r>
            <a:r>
              <a:rPr lang="en-US" b="1" dirty="0" smtClean="0"/>
              <a:t> a la </a:t>
            </a:r>
            <a:r>
              <a:rPr lang="en-US" b="1" dirty="0" err="1" smtClean="0"/>
              <a:t>docencia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err="1" smtClean="0">
                <a:solidFill>
                  <a:srgbClr val="083763"/>
                </a:solidFill>
              </a:rPr>
              <a:t>Dificultad</a:t>
            </a:r>
            <a:r>
              <a:rPr lang="en-US" sz="2800" dirty="0" smtClean="0">
                <a:solidFill>
                  <a:srgbClr val="083763"/>
                </a:solidFill>
              </a:rPr>
              <a:t> </a:t>
            </a:r>
            <a:r>
              <a:rPr lang="en-US" sz="2800" dirty="0" err="1" smtClean="0">
                <a:solidFill>
                  <a:srgbClr val="083763"/>
                </a:solidFill>
              </a:rPr>
              <a:t>para</a:t>
            </a:r>
            <a:endParaRPr lang="en-US" sz="2800" dirty="0" smtClean="0">
              <a:solidFill>
                <a:srgbClr val="083763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83763"/>
                </a:solidFill>
              </a:rPr>
              <a:t> </a:t>
            </a:r>
            <a:r>
              <a:rPr lang="en-US" sz="2800" smtClean="0">
                <a:solidFill>
                  <a:srgbClr val="083763"/>
                </a:solidFill>
              </a:rPr>
              <a:t>    comunicarse</a:t>
            </a:r>
            <a:endParaRPr lang="es-ES_tradnl" sz="2800" dirty="0">
              <a:solidFill>
                <a:srgbClr val="083763"/>
              </a:solidFill>
            </a:endParaRPr>
          </a:p>
          <a:p>
            <a:endParaRPr lang="en-US" sz="2800" dirty="0" smtClean="0">
              <a:solidFill>
                <a:srgbClr val="083763"/>
              </a:solidFill>
            </a:endParaRPr>
          </a:p>
          <a:p>
            <a:r>
              <a:rPr lang="en-US" sz="2800" dirty="0" err="1" smtClean="0">
                <a:solidFill>
                  <a:srgbClr val="083763"/>
                </a:solidFill>
              </a:rPr>
              <a:t>Aislamiento</a:t>
            </a:r>
            <a:endParaRPr lang="es-ES_tradnl" sz="2800" dirty="0">
              <a:solidFill>
                <a:srgbClr val="083763"/>
              </a:solidFill>
            </a:endParaRPr>
          </a:p>
          <a:p>
            <a:endParaRPr lang="en-US" sz="2800" dirty="0" smtClean="0">
              <a:solidFill>
                <a:srgbClr val="083763"/>
              </a:solidFill>
            </a:endParaRPr>
          </a:p>
          <a:p>
            <a:r>
              <a:rPr lang="en-US" sz="2800" dirty="0" err="1" smtClean="0">
                <a:solidFill>
                  <a:srgbClr val="083763"/>
                </a:solidFill>
              </a:rPr>
              <a:t>Choque</a:t>
            </a:r>
            <a:r>
              <a:rPr lang="en-US" sz="2800" dirty="0" smtClean="0">
                <a:solidFill>
                  <a:srgbClr val="083763"/>
                </a:solidFill>
              </a:rPr>
              <a:t> cultural</a:t>
            </a:r>
            <a:endParaRPr lang="es-ES" sz="2800" dirty="0">
              <a:solidFill>
                <a:srgbClr val="08376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3"/>
            <a:ext cx="435597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753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F:\DCIM\101MSDCF\DSC05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89592" y="260648"/>
            <a:ext cx="61991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2303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CASO IVÁN TELESECUNDARIA</a:t>
            </a:r>
          </a:p>
          <a:p>
            <a:pPr algn="ctr"/>
            <a:r>
              <a:rPr lang="es-E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2303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1° “C”</a:t>
            </a:r>
            <a:endParaRPr lang="es-E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2303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4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435253"/>
            <a:ext cx="507605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83763"/>
                </a:solidFill>
              </a:rPr>
              <a:t>Aprender</a:t>
            </a:r>
            <a:r>
              <a:rPr lang="en-US" sz="3200" dirty="0" smtClean="0">
                <a:solidFill>
                  <a:srgbClr val="083763"/>
                </a:solidFill>
              </a:rPr>
              <a:t> la </a:t>
            </a:r>
            <a:r>
              <a:rPr lang="en-US" sz="3200" dirty="0" err="1" smtClean="0">
                <a:solidFill>
                  <a:srgbClr val="083763"/>
                </a:solidFill>
              </a:rPr>
              <a:t>lengua</a:t>
            </a:r>
            <a:r>
              <a:rPr lang="en-US" sz="3200" dirty="0" smtClean="0">
                <a:solidFill>
                  <a:srgbClr val="083763"/>
                </a:solidFill>
              </a:rPr>
              <a:t> con el </a:t>
            </a:r>
            <a:r>
              <a:rPr lang="en-US" sz="3200" dirty="0" err="1" smtClean="0">
                <a:solidFill>
                  <a:srgbClr val="083763"/>
                </a:solidFill>
              </a:rPr>
              <a:t>apoyo</a:t>
            </a:r>
            <a:r>
              <a:rPr lang="en-US" sz="3200" dirty="0" smtClean="0">
                <a:solidFill>
                  <a:srgbClr val="083763"/>
                </a:solidFill>
              </a:rPr>
              <a:t> de un </a:t>
            </a:r>
            <a:r>
              <a:rPr lang="en-US" sz="3200" dirty="0" err="1" smtClean="0">
                <a:solidFill>
                  <a:srgbClr val="083763"/>
                </a:solidFill>
              </a:rPr>
              <a:t>alumno</a:t>
            </a:r>
            <a:endParaRPr lang="en-US" sz="3200" dirty="0">
              <a:solidFill>
                <a:srgbClr val="083763"/>
              </a:solidFill>
            </a:endParaRPr>
          </a:p>
          <a:p>
            <a:endParaRPr lang="es-ES_tradnl" sz="3200" dirty="0">
              <a:solidFill>
                <a:srgbClr val="083763"/>
              </a:solidFill>
            </a:endParaRPr>
          </a:p>
          <a:p>
            <a:r>
              <a:rPr lang="en-US" sz="3200" dirty="0" smtClean="0">
                <a:solidFill>
                  <a:srgbClr val="083763"/>
                </a:solidFill>
              </a:rPr>
              <a:t>“</a:t>
            </a:r>
            <a:r>
              <a:rPr lang="en-US" sz="3200" dirty="0" err="1" smtClean="0">
                <a:solidFill>
                  <a:srgbClr val="083763"/>
                </a:solidFill>
              </a:rPr>
              <a:t>Cuando</a:t>
            </a:r>
            <a:r>
              <a:rPr lang="en-US" sz="3200" dirty="0" smtClean="0">
                <a:solidFill>
                  <a:srgbClr val="083763"/>
                </a:solidFill>
              </a:rPr>
              <a:t> </a:t>
            </a:r>
            <a:r>
              <a:rPr lang="en-US" sz="3200" dirty="0" err="1" smtClean="0">
                <a:solidFill>
                  <a:srgbClr val="083763"/>
                </a:solidFill>
              </a:rPr>
              <a:t>decía</a:t>
            </a:r>
            <a:r>
              <a:rPr lang="en-US" sz="3200" dirty="0" smtClean="0">
                <a:solidFill>
                  <a:srgbClr val="083763"/>
                </a:solidFill>
              </a:rPr>
              <a:t> </a:t>
            </a:r>
            <a:r>
              <a:rPr lang="en-US" sz="3200" dirty="0" err="1" smtClean="0">
                <a:solidFill>
                  <a:srgbClr val="083763"/>
                </a:solidFill>
              </a:rPr>
              <a:t>una</a:t>
            </a:r>
            <a:r>
              <a:rPr lang="en-US" sz="3200" dirty="0" smtClean="0">
                <a:solidFill>
                  <a:srgbClr val="083763"/>
                </a:solidFill>
              </a:rPr>
              <a:t> </a:t>
            </a:r>
            <a:r>
              <a:rPr lang="en-US" sz="3200" dirty="0" err="1" smtClean="0">
                <a:solidFill>
                  <a:srgbClr val="083763"/>
                </a:solidFill>
              </a:rPr>
              <a:t>palabra</a:t>
            </a:r>
            <a:r>
              <a:rPr lang="en-US" sz="3200" dirty="0" smtClean="0">
                <a:solidFill>
                  <a:srgbClr val="083763"/>
                </a:solidFill>
              </a:rPr>
              <a:t> en </a:t>
            </a:r>
            <a:r>
              <a:rPr lang="en-US" sz="3200" dirty="0" err="1" smtClean="0">
                <a:solidFill>
                  <a:srgbClr val="083763"/>
                </a:solidFill>
              </a:rPr>
              <a:t>su</a:t>
            </a:r>
            <a:r>
              <a:rPr lang="en-US" sz="3200" dirty="0" smtClean="0">
                <a:solidFill>
                  <a:srgbClr val="083763"/>
                </a:solidFill>
              </a:rPr>
              <a:t> </a:t>
            </a:r>
            <a:r>
              <a:rPr lang="en-US" sz="3200" dirty="0" err="1" smtClean="0">
                <a:solidFill>
                  <a:srgbClr val="083763"/>
                </a:solidFill>
              </a:rPr>
              <a:t>lengua</a:t>
            </a:r>
            <a:r>
              <a:rPr lang="en-US" sz="3200" dirty="0" smtClean="0">
                <a:solidFill>
                  <a:srgbClr val="083763"/>
                </a:solidFill>
              </a:rPr>
              <a:t> se les </a:t>
            </a:r>
            <a:r>
              <a:rPr lang="en-US" sz="3200" dirty="0" err="1" smtClean="0">
                <a:solidFill>
                  <a:srgbClr val="083763"/>
                </a:solidFill>
              </a:rPr>
              <a:t>iluminaba</a:t>
            </a:r>
            <a:r>
              <a:rPr lang="en-US" sz="3200" dirty="0" smtClean="0">
                <a:solidFill>
                  <a:srgbClr val="083763"/>
                </a:solidFill>
              </a:rPr>
              <a:t> la </a:t>
            </a:r>
            <a:r>
              <a:rPr lang="en-US" sz="3200" dirty="0" err="1" smtClean="0">
                <a:solidFill>
                  <a:srgbClr val="083763"/>
                </a:solidFill>
              </a:rPr>
              <a:t>cara</a:t>
            </a:r>
            <a:r>
              <a:rPr lang="en-US" sz="3200" dirty="0" smtClean="0">
                <a:solidFill>
                  <a:srgbClr val="083763"/>
                </a:solidFill>
              </a:rPr>
              <a:t>”</a:t>
            </a:r>
            <a:endParaRPr lang="es-ES_tradnl" sz="3200" dirty="0">
              <a:solidFill>
                <a:srgbClr val="083763"/>
              </a:solidFill>
            </a:endParaRPr>
          </a:p>
          <a:p>
            <a:pPr algn="ctr"/>
            <a:endParaRPr lang="es-MX" sz="29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3" descr="C:\Users\ivan\Documents\IVAN SUPER LAPTOP\Maestría IEP\FOTOS TESIS-CONGRESO\DCIM\ARCHIVO VINCULO\DSC04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7466"/>
            <a:ext cx="2988332" cy="4441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C:\Users\ivan\Documents\IVAN SUPER LAPTOP\Maestría IEP\FOTOS TESIS-CONGRESO\DCIM\ARCHIVO VINCULO\DSC04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21088"/>
            <a:ext cx="2736304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669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</TotalTime>
  <Words>340</Words>
  <Application>Microsoft Macintosh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Flujo</vt:lpstr>
      <vt:lpstr> Los inicios del trabajo docente en telesecundarias indígenas. Experiencias de formación</vt:lpstr>
      <vt:lpstr> Proyecto de investigación SEP-SEB/ CONACYT Los primeros años de ejercicio docente. Prácticas y experiencias en contextos desfavorecidos. </vt:lpstr>
      <vt:lpstr>La formación de maestros en México.  Una política nacional</vt:lpstr>
      <vt:lpstr>Telesecundarias</vt:lpstr>
      <vt:lpstr>Telesecundaria</vt:lpstr>
      <vt:lpstr> El ingreso a la docencia</vt:lpstr>
      <vt:lpstr>El ingreso a la docencia</vt:lpstr>
      <vt:lpstr>PowerPoint Presentation</vt:lpstr>
      <vt:lpstr>PowerPoint Presentation</vt:lpstr>
      <vt:lpstr>PowerPoint Presentation</vt:lpstr>
      <vt:lpstr>PowerPoint Presentation</vt:lpstr>
      <vt:lpstr>La experiencia escolar, fuente de aprendizajes </vt:lpstr>
      <vt:lpstr>Algunas reflexiones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</dc:creator>
  <cp:lastModifiedBy>Kathryn Anderson-Levitt</cp:lastModifiedBy>
  <cp:revision>32</cp:revision>
  <dcterms:created xsi:type="dcterms:W3CDTF">2013-10-23T20:36:04Z</dcterms:created>
  <dcterms:modified xsi:type="dcterms:W3CDTF">2013-11-01T16:08:57Z</dcterms:modified>
</cp:coreProperties>
</file>