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4" r:id="rId3"/>
    <p:sldId id="261" r:id="rId4"/>
    <p:sldId id="257" r:id="rId5"/>
    <p:sldId id="271" r:id="rId6"/>
    <p:sldId id="265" r:id="rId7"/>
    <p:sldId id="262" r:id="rId8"/>
    <p:sldId id="273" r:id="rId9"/>
    <p:sldId id="266" r:id="rId10"/>
    <p:sldId id="267" r:id="rId11"/>
    <p:sldId id="268" r:id="rId12"/>
    <p:sldId id="269" r:id="rId13"/>
    <p:sldId id="270" r:id="rId14"/>
    <p:sldId id="259" r:id="rId15"/>
    <p:sldId id="260" r:id="rId16"/>
    <p:sldId id="272" r:id="rId17"/>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500" autoAdjust="0"/>
    <p:restoredTop sz="94660"/>
  </p:normalViewPr>
  <p:slideViewPr>
    <p:cSldViewPr>
      <p:cViewPr>
        <p:scale>
          <a:sx n="100" d="100"/>
          <a:sy n="100" d="100"/>
        </p:scale>
        <p:origin x="-80"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B21764-CF4F-4309-96D8-042F23A9CA13}" type="datetimeFigureOut">
              <a:rPr lang="pt-BR" smtClean="0"/>
              <a:pPr/>
              <a:t>10/3/13</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B1DF86-D453-4D84-BD62-C3103118CAAB}" type="slidenum">
              <a:rPr lang="pt-BR" smtClean="0"/>
              <a:pPr/>
              <a:t>‹#›</a:t>
            </a:fld>
            <a:endParaRPr lang="pt-BR"/>
          </a:p>
        </p:txBody>
      </p:sp>
    </p:spTree>
    <p:extLst>
      <p:ext uri="{BB962C8B-B14F-4D97-AF65-F5344CB8AC3E}">
        <p14:creationId xmlns:p14="http://schemas.microsoft.com/office/powerpoint/2010/main" val="2688028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0FB1DF86-D453-4D84-BD62-C3103118CAAB}" type="slidenum">
              <a:rPr lang="pt-BR" smtClean="0"/>
              <a:pPr/>
              <a:t>4</a:t>
            </a:fld>
            <a:endParaRPr lang="pt-BR"/>
          </a:p>
        </p:txBody>
      </p:sp>
    </p:spTree>
    <p:extLst>
      <p:ext uri="{BB962C8B-B14F-4D97-AF65-F5344CB8AC3E}">
        <p14:creationId xmlns:p14="http://schemas.microsoft.com/office/powerpoint/2010/main" val="1075150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dirty="0"/>
          </a:p>
        </p:txBody>
      </p:sp>
      <p:sp>
        <p:nvSpPr>
          <p:cNvPr id="4" name="Espaço Reservado para Número de Slide 3"/>
          <p:cNvSpPr>
            <a:spLocks noGrp="1"/>
          </p:cNvSpPr>
          <p:nvPr>
            <p:ph type="sldNum" sz="quarter" idx="10"/>
          </p:nvPr>
        </p:nvSpPr>
        <p:spPr/>
        <p:txBody>
          <a:bodyPr/>
          <a:lstStyle/>
          <a:p>
            <a:fld id="{0FB1DF86-D453-4D84-BD62-C3103118CAAB}" type="slidenum">
              <a:rPr lang="pt-BR" smtClean="0"/>
              <a:pPr/>
              <a:t>16</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FC5D3D53-CA87-4CB9-9595-323543FF280A}" type="datetimeFigureOut">
              <a:rPr lang="pt-BR" smtClean="0"/>
              <a:pPr/>
              <a:t>10/3/13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C5D3D53-CA87-4CB9-9595-323543FF280A}" type="datetimeFigureOut">
              <a:rPr lang="pt-BR" smtClean="0"/>
              <a:pPr/>
              <a:t>10/3/13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C5D3D53-CA87-4CB9-9595-323543FF280A}" type="datetimeFigureOut">
              <a:rPr lang="pt-BR" smtClean="0"/>
              <a:pPr/>
              <a:t>10/3/13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C5D3D53-CA87-4CB9-9595-323543FF280A}" type="datetimeFigureOut">
              <a:rPr lang="pt-BR" smtClean="0"/>
              <a:pPr/>
              <a:t>10/3/13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FC5D3D53-CA87-4CB9-9595-323543FF280A}" type="datetimeFigureOut">
              <a:rPr lang="pt-BR" smtClean="0"/>
              <a:pPr/>
              <a:t>10/3/13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C5D3D53-CA87-4CB9-9595-323543FF280A}" type="datetimeFigureOut">
              <a:rPr lang="pt-BR" smtClean="0"/>
              <a:pPr/>
              <a:t>10/3/13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C5D3D53-CA87-4CB9-9595-323543FF280A}" type="datetimeFigureOut">
              <a:rPr lang="pt-BR" smtClean="0"/>
              <a:pPr/>
              <a:t>10/3/13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FC5D3D53-CA87-4CB9-9595-323543FF280A}" type="datetimeFigureOut">
              <a:rPr lang="pt-BR" smtClean="0"/>
              <a:pPr/>
              <a:t>10/3/13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C5D3D53-CA87-4CB9-9595-323543FF280A}" type="datetimeFigureOut">
              <a:rPr lang="pt-BR" smtClean="0"/>
              <a:pPr/>
              <a:t>10/3/13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FC5D3D53-CA87-4CB9-9595-323543FF280A}" type="datetimeFigureOut">
              <a:rPr lang="pt-BR" smtClean="0"/>
              <a:pPr/>
              <a:t>10/3/13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FC5D3D53-CA87-4CB9-9595-323543FF280A}" type="datetimeFigureOut">
              <a:rPr lang="pt-BR" smtClean="0"/>
              <a:pPr/>
              <a:t>10/3/13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B78B50D9-A1D5-45A6-8A0A-9451E79D61D0}" type="slidenum">
              <a:rPr lang="pt-BR" smtClean="0"/>
              <a:pPr/>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D3D53-CA87-4CB9-9595-323543FF280A}" type="datetimeFigureOut">
              <a:rPr lang="pt-BR" smtClean="0"/>
              <a:pPr/>
              <a:t>10/3/13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8B50D9-A1D5-45A6-8A0A-9451E79D61D0}" type="slidenum">
              <a:rPr lang="pt-BR" smtClean="0"/>
              <a:pPr/>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3568" y="1268760"/>
            <a:ext cx="7772400" cy="2259683"/>
          </a:xfrm>
          <a:solidFill>
            <a:schemeClr val="accent3"/>
          </a:solidFill>
        </p:spPr>
        <p:style>
          <a:lnRef idx="2">
            <a:schemeClr val="dk1"/>
          </a:lnRef>
          <a:fillRef idx="1">
            <a:schemeClr val="lt1"/>
          </a:fillRef>
          <a:effectRef idx="0">
            <a:schemeClr val="dk1"/>
          </a:effectRef>
          <a:fontRef idx="minor">
            <a:schemeClr val="dk1"/>
          </a:fontRef>
        </p:style>
        <p:txBody>
          <a:bodyPr>
            <a:normAutofit fontScale="90000"/>
          </a:bodyPr>
          <a:lstStyle/>
          <a:p>
            <a:r>
              <a:rPr lang="en-US" sz="3100" dirty="0" smtClean="0">
                <a:latin typeface="Verdana" pitchFamily="34" charset="0"/>
                <a:ea typeface="Verdana" pitchFamily="34" charset="0"/>
                <a:cs typeface="Verdana" pitchFamily="34" charset="0"/>
              </a:rPr>
              <a:t/>
            </a:r>
            <a:br>
              <a:rPr lang="en-US" sz="3100" dirty="0" smtClean="0">
                <a:latin typeface="Verdana" pitchFamily="34" charset="0"/>
                <a:ea typeface="Verdana" pitchFamily="34" charset="0"/>
                <a:cs typeface="Verdana" pitchFamily="34" charset="0"/>
              </a:rPr>
            </a:br>
            <a:r>
              <a:rPr lang="en-US" sz="3100" dirty="0" smtClean="0">
                <a:latin typeface="Verdana" pitchFamily="34" charset="0"/>
                <a:ea typeface="Verdana" pitchFamily="34" charset="0"/>
                <a:cs typeface="Verdana" pitchFamily="34" charset="0"/>
              </a:rPr>
              <a:t>The literacy process of Bolivian descendants in public schools at the city of São Paulo/Brazil</a:t>
            </a:r>
            <a:r>
              <a:rPr lang="en-US" sz="2400" dirty="0" smtClean="0">
                <a:latin typeface="Verdana" pitchFamily="34" charset="0"/>
                <a:ea typeface="Verdana" pitchFamily="34" charset="0"/>
                <a:cs typeface="Verdana" pitchFamily="34" charset="0"/>
              </a:rPr>
              <a:t>:</a:t>
            </a:r>
            <a:r>
              <a:rPr lang="en-US" sz="2400" dirty="0" smtClean="0"/>
              <a:t/>
            </a:r>
            <a:br>
              <a:rPr lang="en-US" sz="2400" dirty="0" smtClean="0"/>
            </a:br>
            <a:r>
              <a:rPr lang="en-US" sz="3100" dirty="0">
                <a:solidFill>
                  <a:srgbClr val="FF0000"/>
                </a:solidFill>
              </a:rPr>
              <a:t> </a:t>
            </a:r>
            <a:r>
              <a:rPr lang="en-US" sz="3100" dirty="0" smtClean="0">
                <a:solidFill>
                  <a:schemeClr val="tx1"/>
                </a:solidFill>
              </a:rPr>
              <a:t>preliminary </a:t>
            </a:r>
            <a:r>
              <a:rPr lang="en-US" sz="3100" dirty="0">
                <a:solidFill>
                  <a:schemeClr val="tx1"/>
                </a:solidFill>
              </a:rPr>
              <a:t>data for the doctoral </a:t>
            </a:r>
            <a:r>
              <a:rPr lang="en-US" sz="3100" dirty="0" smtClean="0">
                <a:solidFill>
                  <a:schemeClr val="tx1"/>
                </a:solidFill>
              </a:rPr>
              <a:t>research</a:t>
            </a:r>
            <a:endParaRPr lang="en-US" sz="3100" dirty="0">
              <a:solidFill>
                <a:schemeClr val="tx1"/>
              </a:solidFill>
            </a:endParaRPr>
          </a:p>
        </p:txBody>
      </p:sp>
      <p:sp>
        <p:nvSpPr>
          <p:cNvPr id="3" name="Subtítulo 2"/>
          <p:cNvSpPr>
            <a:spLocks noGrp="1"/>
          </p:cNvSpPr>
          <p:nvPr>
            <p:ph type="subTitle" idx="1"/>
          </p:nvPr>
        </p:nvSpPr>
        <p:spPr>
          <a:xfrm>
            <a:off x="1403648" y="3861048"/>
            <a:ext cx="6400800" cy="1752600"/>
          </a:xfr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lnSpcReduction="10000"/>
          </a:bodyPr>
          <a:lstStyle/>
          <a:p>
            <a:r>
              <a:rPr lang="pt-BR" sz="1600" b="1" dirty="0" err="1" smtClean="0">
                <a:solidFill>
                  <a:schemeClr val="tx1"/>
                </a:solidFill>
                <a:latin typeface="Verdana" pitchFamily="34" charset="0"/>
                <a:ea typeface="Verdana" pitchFamily="34" charset="0"/>
                <a:cs typeface="Verdana" pitchFamily="34" charset="0"/>
              </a:rPr>
              <a:t>Author</a:t>
            </a:r>
            <a:r>
              <a:rPr lang="pt-BR" sz="1600" b="1" dirty="0" smtClean="0">
                <a:solidFill>
                  <a:schemeClr val="tx1"/>
                </a:solidFill>
                <a:latin typeface="Verdana" pitchFamily="34" charset="0"/>
                <a:ea typeface="Verdana" pitchFamily="34" charset="0"/>
                <a:cs typeface="Verdana" pitchFamily="34" charset="0"/>
              </a:rPr>
              <a:t>: Simone Garbi Santana Molinari</a:t>
            </a:r>
          </a:p>
          <a:p>
            <a:r>
              <a:rPr lang="pt-BR" sz="1600" dirty="0" smtClean="0">
                <a:solidFill>
                  <a:schemeClr val="tx1"/>
                </a:solidFill>
                <a:latin typeface="Verdana" pitchFamily="34" charset="0"/>
                <a:ea typeface="Verdana" pitchFamily="34" charset="0"/>
                <a:cs typeface="Verdana" pitchFamily="34" charset="0"/>
              </a:rPr>
              <a:t>Pontifícia Universidade Católica de São Paulo (PUC-SP)</a:t>
            </a:r>
          </a:p>
          <a:p>
            <a:r>
              <a:rPr lang="pt-BR" sz="1600" dirty="0" smtClean="0">
                <a:solidFill>
                  <a:schemeClr val="tx1"/>
                </a:solidFill>
                <a:latin typeface="Verdana" pitchFamily="34" charset="0"/>
                <a:ea typeface="Verdana" pitchFamily="34" charset="0"/>
                <a:cs typeface="Verdana" pitchFamily="34" charset="0"/>
              </a:rPr>
              <a:t>simonemolinari@uol.com.br</a:t>
            </a:r>
          </a:p>
          <a:p>
            <a:r>
              <a:rPr lang="pt-BR" sz="1600" b="1" dirty="0" err="1" smtClean="0">
                <a:solidFill>
                  <a:schemeClr val="tx1"/>
                </a:solidFill>
                <a:latin typeface="Verdana" pitchFamily="34" charset="0"/>
                <a:ea typeface="Verdana" pitchFamily="34" charset="0"/>
                <a:cs typeface="Verdana" pitchFamily="34" charset="0"/>
              </a:rPr>
              <a:t>Co-author</a:t>
            </a:r>
            <a:r>
              <a:rPr lang="pt-BR" sz="1600" b="1" dirty="0" smtClean="0">
                <a:solidFill>
                  <a:schemeClr val="tx1"/>
                </a:solidFill>
                <a:latin typeface="Verdana" pitchFamily="34" charset="0"/>
                <a:ea typeface="Verdana" pitchFamily="34" charset="0"/>
                <a:cs typeface="Verdana" pitchFamily="34" charset="0"/>
              </a:rPr>
              <a:t>: </a:t>
            </a:r>
            <a:r>
              <a:rPr lang="pt-BR" sz="1600" b="1" dirty="0" err="1" smtClean="0">
                <a:solidFill>
                  <a:schemeClr val="tx1"/>
                </a:solidFill>
                <a:latin typeface="Verdana" pitchFamily="34" charset="0"/>
                <a:ea typeface="Verdana" pitchFamily="34" charset="0"/>
                <a:cs typeface="Verdana" pitchFamily="34" charset="0"/>
              </a:rPr>
              <a:t>Phd</a:t>
            </a:r>
            <a:r>
              <a:rPr lang="pt-BR" sz="1600" b="1" dirty="0" smtClean="0">
                <a:solidFill>
                  <a:schemeClr val="tx1"/>
                </a:solidFill>
                <a:latin typeface="Verdana" pitchFamily="34" charset="0"/>
                <a:ea typeface="Verdana" pitchFamily="34" charset="0"/>
                <a:cs typeface="Verdana" pitchFamily="34" charset="0"/>
              </a:rPr>
              <a:t>. José Geraldo Silveira Bueno</a:t>
            </a:r>
          </a:p>
          <a:p>
            <a:r>
              <a:rPr lang="pt-BR" sz="1600" dirty="0" smtClean="0">
                <a:solidFill>
                  <a:schemeClr val="tx1"/>
                </a:solidFill>
                <a:latin typeface="Verdana" pitchFamily="34" charset="0"/>
                <a:ea typeface="Verdana" pitchFamily="34" charset="0"/>
                <a:cs typeface="Verdana" pitchFamily="34" charset="0"/>
              </a:rPr>
              <a:t>Pontifícia Universidade Católica de São Paulo (PUC-SP)</a:t>
            </a:r>
          </a:p>
          <a:p>
            <a:r>
              <a:rPr lang="pt-BR" sz="1600" dirty="0" smtClean="0">
                <a:solidFill>
                  <a:schemeClr val="tx1"/>
                </a:solidFill>
                <a:latin typeface="Verdana" pitchFamily="34" charset="0"/>
                <a:ea typeface="Verdana" pitchFamily="34" charset="0"/>
                <a:cs typeface="Verdana" pitchFamily="34" charset="0"/>
              </a:rPr>
              <a:t>jotage@puc.br</a:t>
            </a:r>
          </a:p>
          <a:p>
            <a:endParaRPr lang="pt-BR" sz="1600" dirty="0">
              <a:solidFill>
                <a:schemeClr val="tx1"/>
              </a:solidFill>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5"/>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Autofit/>
          </a:bodyPr>
          <a:lstStyle/>
          <a:p>
            <a:r>
              <a:rPr lang="en-US" sz="3600" dirty="0" smtClean="0"/>
              <a:t>Immigrants from Bolivia</a:t>
            </a:r>
            <a:r>
              <a:rPr lang="es-ES_tradnl" sz="3600" dirty="0" smtClean="0"/>
              <a:t/>
            </a:r>
            <a:br>
              <a:rPr lang="es-ES_tradnl" sz="3600" dirty="0" smtClean="0"/>
            </a:br>
            <a:r>
              <a:rPr lang="es-ES_tradnl" sz="3600" dirty="0" smtClean="0"/>
              <a:t>Los inmigrantes de Bolivia</a:t>
            </a:r>
            <a:endParaRPr lang="pt-BR" sz="3600" dirty="0"/>
          </a:p>
        </p:txBody>
      </p:sp>
      <p:sp>
        <p:nvSpPr>
          <p:cNvPr id="6" name="Espaço Reservado para Texto 5"/>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sp>
        <p:nvSpPr>
          <p:cNvPr id="3" name="Espaço Reservado para Conteúdo 2"/>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Autofit/>
          </a:bodyPr>
          <a:lstStyle/>
          <a:p>
            <a:pPr lvl="0" algn="just"/>
            <a:r>
              <a:rPr lang="en-US" sz="1800" dirty="0" smtClean="0">
                <a:latin typeface="Verdana" pitchFamily="34" charset="0"/>
                <a:ea typeface="Verdana" pitchFamily="34" charset="0"/>
                <a:cs typeface="Verdana" pitchFamily="34" charset="0"/>
              </a:rPr>
              <a:t>Bolivian children </a:t>
            </a:r>
            <a:r>
              <a:rPr lang="en-US" sz="1800" dirty="0" smtClean="0">
                <a:solidFill>
                  <a:schemeClr val="tx1"/>
                </a:solidFill>
                <a:latin typeface="Verdana" pitchFamily="34" charset="0"/>
                <a:ea typeface="Verdana" pitchFamily="34" charset="0"/>
                <a:cs typeface="Verdana" pitchFamily="34" charset="0"/>
              </a:rPr>
              <a:t>or</a:t>
            </a:r>
            <a:r>
              <a:rPr lang="en-US" sz="1800" dirty="0" smtClean="0">
                <a:latin typeface="Verdana" pitchFamily="34" charset="0"/>
                <a:ea typeface="Verdana" pitchFamily="34" charset="0"/>
                <a:cs typeface="Verdana" pitchFamily="34" charset="0"/>
              </a:rPr>
              <a:t> Bolivian's descendants are enrolled, in larger part, in public schools in the city</a:t>
            </a:r>
          </a:p>
          <a:p>
            <a:pPr lvl="0">
              <a:buNone/>
            </a:pPr>
            <a:endParaRPr lang="en-US" sz="1800" dirty="0" smtClean="0">
              <a:latin typeface="Verdana" pitchFamily="34" charset="0"/>
              <a:ea typeface="Verdana" pitchFamily="34" charset="0"/>
              <a:cs typeface="Verdana" pitchFamily="34" charset="0"/>
            </a:endParaRPr>
          </a:p>
          <a:p>
            <a:pPr lvl="0" algn="just"/>
            <a:r>
              <a:rPr lang="en-US" sz="1800" b="1" u="sng" dirty="0" smtClean="0">
                <a:latin typeface="Verdana" pitchFamily="34" charset="0"/>
                <a:ea typeface="Verdana" pitchFamily="34" charset="0"/>
                <a:cs typeface="Verdana" pitchFamily="34" charset="0"/>
              </a:rPr>
              <a:t>First difficulty:</a:t>
            </a:r>
            <a:r>
              <a:rPr lang="en-US" sz="1800" b="1" dirty="0" smtClean="0">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Language – The official language in </a:t>
            </a:r>
            <a:r>
              <a:rPr lang="en-US" sz="1800" dirty="0" err="1" smtClean="0">
                <a:latin typeface="Verdana" pitchFamily="34" charset="0"/>
                <a:ea typeface="Verdana" pitchFamily="34" charset="0"/>
                <a:cs typeface="Verdana" pitchFamily="34" charset="0"/>
              </a:rPr>
              <a:t>Bolívia</a:t>
            </a:r>
            <a:r>
              <a:rPr lang="en-US" sz="1800" dirty="0" smtClean="0">
                <a:latin typeface="Verdana" pitchFamily="34" charset="0"/>
                <a:ea typeface="Verdana" pitchFamily="34" charset="0"/>
                <a:cs typeface="Verdana" pitchFamily="34" charset="0"/>
              </a:rPr>
              <a:t> is Spanish, however there are more than 30 native language</a:t>
            </a:r>
            <a:r>
              <a:rPr lang="en-US" sz="1800" dirty="0" smtClean="0">
                <a:solidFill>
                  <a:schemeClr val="tx1"/>
                </a:solidFill>
                <a:latin typeface="Verdana" pitchFamily="34" charset="0"/>
                <a:ea typeface="Verdana" pitchFamily="34" charset="0"/>
                <a:cs typeface="Verdana" pitchFamily="34" charset="0"/>
              </a:rPr>
              <a:t>;</a:t>
            </a:r>
            <a:r>
              <a:rPr lang="en-US" sz="1800" dirty="0" smtClean="0">
                <a:latin typeface="Verdana" pitchFamily="34" charset="0"/>
                <a:ea typeface="Verdana" pitchFamily="34" charset="0"/>
                <a:cs typeface="Verdana" pitchFamily="34" charset="0"/>
              </a:rPr>
              <a:t> the three major ones being </a:t>
            </a:r>
            <a:r>
              <a:rPr lang="en-US" sz="1800" dirty="0" err="1" smtClean="0">
                <a:latin typeface="Verdana" pitchFamily="34" charset="0"/>
                <a:ea typeface="Verdana" pitchFamily="34" charset="0"/>
                <a:cs typeface="Verdana" pitchFamily="34" charset="0"/>
              </a:rPr>
              <a:t>Aymará</a:t>
            </a:r>
            <a:r>
              <a:rPr lang="en-US" sz="1800" dirty="0" smtClean="0">
                <a:latin typeface="Verdana" pitchFamily="34" charset="0"/>
                <a:ea typeface="Verdana" pitchFamily="34" charset="0"/>
                <a:cs typeface="Verdana" pitchFamily="34" charset="0"/>
              </a:rPr>
              <a:t>, </a:t>
            </a:r>
            <a:r>
              <a:rPr lang="en-US" sz="1800" dirty="0" err="1" smtClean="0">
                <a:latin typeface="Verdana" pitchFamily="34" charset="0"/>
                <a:ea typeface="Verdana" pitchFamily="34" charset="0"/>
                <a:cs typeface="Verdana" pitchFamily="34" charset="0"/>
              </a:rPr>
              <a:t>Quéchua</a:t>
            </a:r>
            <a:r>
              <a:rPr lang="en-US" sz="1800" dirty="0" smtClean="0">
                <a:latin typeface="Verdana" pitchFamily="34" charset="0"/>
                <a:ea typeface="Verdana" pitchFamily="34" charset="0"/>
                <a:cs typeface="Verdana" pitchFamily="34" charset="0"/>
              </a:rPr>
              <a:t> and Guarani</a:t>
            </a:r>
            <a:r>
              <a:rPr lang="en-US" sz="1800" b="1" dirty="0" smtClean="0">
                <a:latin typeface="Verdana" pitchFamily="34" charset="0"/>
                <a:ea typeface="Verdana" pitchFamily="34" charset="0"/>
                <a:cs typeface="Verdana" pitchFamily="34" charset="0"/>
              </a:rPr>
              <a:t> </a:t>
            </a:r>
            <a:endParaRPr lang="en-US" sz="1800" dirty="0" smtClean="0">
              <a:latin typeface="Verdana" pitchFamily="34" charset="0"/>
              <a:ea typeface="Verdana" pitchFamily="34" charset="0"/>
              <a:cs typeface="Verdana" pitchFamily="34" charset="0"/>
            </a:endParaRPr>
          </a:p>
          <a:p>
            <a:pPr algn="just"/>
            <a:endParaRPr lang="pt-BR" sz="2000" dirty="0">
              <a:solidFill>
                <a:schemeClr val="tx1"/>
              </a:solidFill>
            </a:endParaRPr>
          </a:p>
        </p:txBody>
      </p:sp>
      <p:sp>
        <p:nvSpPr>
          <p:cNvPr id="7" name="Espaço Reservado para Texto 6"/>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s-ES_tradnl" dirty="0" smtClean="0"/>
              <a:t>Español</a:t>
            </a:r>
            <a:endParaRPr lang="es-ES_tradnl" dirty="0"/>
          </a:p>
        </p:txBody>
      </p:sp>
      <p:sp>
        <p:nvSpPr>
          <p:cNvPr id="4" name="Espaço Reservado para Conteúdo 3"/>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algn="just"/>
            <a:r>
              <a:rPr lang="es-ES" sz="1800" dirty="0" smtClean="0">
                <a:latin typeface="Verdana" pitchFamily="34" charset="0"/>
                <a:ea typeface="Verdana" pitchFamily="34" charset="0"/>
                <a:cs typeface="Verdana" pitchFamily="34" charset="0"/>
              </a:rPr>
              <a:t>Niños bolivianos </a:t>
            </a:r>
            <a:r>
              <a:rPr lang="es-ES" sz="1800" dirty="0" err="1" smtClean="0">
                <a:latin typeface="Verdana" pitchFamily="34" charset="0"/>
                <a:ea typeface="Verdana" pitchFamily="34" charset="0"/>
                <a:cs typeface="Verdana" pitchFamily="34" charset="0"/>
              </a:rPr>
              <a:t>ou</a:t>
            </a:r>
            <a:r>
              <a:rPr lang="es-ES" sz="1800" dirty="0" smtClean="0">
                <a:latin typeface="Verdana" pitchFamily="34" charset="0"/>
                <a:ea typeface="Verdana" pitchFamily="34" charset="0"/>
                <a:cs typeface="Verdana" pitchFamily="34" charset="0"/>
              </a:rPr>
              <a:t> descendientes de bolivianos están inscritos, en mayor parte, en las escuelas públicas de la ciudad</a:t>
            </a:r>
          </a:p>
          <a:p>
            <a:endParaRPr lang="es-ES" sz="1800" dirty="0" smtClean="0">
              <a:latin typeface="Verdana" pitchFamily="34" charset="0"/>
              <a:ea typeface="Verdana" pitchFamily="34" charset="0"/>
              <a:cs typeface="Verdana" pitchFamily="34" charset="0"/>
            </a:endParaRPr>
          </a:p>
          <a:p>
            <a:pPr algn="just"/>
            <a:r>
              <a:rPr lang="es-ES" sz="1800" b="1" u="sng" dirty="0" smtClean="0">
                <a:latin typeface="Verdana" pitchFamily="34" charset="0"/>
                <a:ea typeface="Verdana" pitchFamily="34" charset="0"/>
                <a:cs typeface="Verdana" pitchFamily="34" charset="0"/>
              </a:rPr>
              <a:t>Primera dificultad: </a:t>
            </a:r>
            <a:r>
              <a:rPr lang="es-ES" sz="1800" u="sng" dirty="0" smtClean="0">
                <a:latin typeface="Verdana" pitchFamily="34" charset="0"/>
                <a:ea typeface="Verdana" pitchFamily="34" charset="0"/>
                <a:cs typeface="Verdana" pitchFamily="34" charset="0"/>
              </a:rPr>
              <a:t>Idioma</a:t>
            </a:r>
            <a:r>
              <a:rPr lang="es-ES" sz="1800" dirty="0" smtClean="0">
                <a:latin typeface="Verdana" pitchFamily="34" charset="0"/>
                <a:ea typeface="Verdana" pitchFamily="34" charset="0"/>
                <a:cs typeface="Verdana" pitchFamily="34" charset="0"/>
              </a:rPr>
              <a:t> - El idioma oficial de Bolivia es el español, sin embargo, hay más de </a:t>
            </a:r>
            <a:r>
              <a:rPr lang="es-ES" sz="1800" smtClean="0">
                <a:latin typeface="Verdana" pitchFamily="34" charset="0"/>
                <a:ea typeface="Verdana" pitchFamily="34" charset="0"/>
                <a:cs typeface="Verdana" pitchFamily="34" charset="0"/>
              </a:rPr>
              <a:t>30 idiomas </a:t>
            </a:r>
            <a:r>
              <a:rPr lang="es-ES" sz="1800" dirty="0" smtClean="0">
                <a:latin typeface="Verdana" pitchFamily="34" charset="0"/>
                <a:ea typeface="Verdana" pitchFamily="34" charset="0"/>
                <a:cs typeface="Verdana" pitchFamily="34" charset="0"/>
              </a:rPr>
              <a:t>nativos</a:t>
            </a:r>
            <a:r>
              <a:rPr lang="es-ES" sz="1800" dirty="0" smtClean="0">
                <a:solidFill>
                  <a:schemeClr val="tx1"/>
                </a:solidFill>
                <a:latin typeface="Verdana" pitchFamily="34" charset="0"/>
                <a:ea typeface="Verdana" pitchFamily="34" charset="0"/>
                <a:cs typeface="Verdana" pitchFamily="34" charset="0"/>
              </a:rPr>
              <a:t>;</a:t>
            </a:r>
            <a:r>
              <a:rPr lang="es-ES" sz="1800" dirty="0" smtClean="0">
                <a:latin typeface="Verdana" pitchFamily="34" charset="0"/>
                <a:ea typeface="Verdana" pitchFamily="34" charset="0"/>
                <a:cs typeface="Verdana" pitchFamily="34" charset="0"/>
              </a:rPr>
              <a:t> los tres más importantes son </a:t>
            </a:r>
            <a:r>
              <a:rPr lang="es-ES" sz="1800" dirty="0" err="1" smtClean="0">
                <a:latin typeface="Verdana" pitchFamily="34" charset="0"/>
                <a:ea typeface="Verdana" pitchFamily="34" charset="0"/>
                <a:cs typeface="Verdana" pitchFamily="34" charset="0"/>
              </a:rPr>
              <a:t>aymara</a:t>
            </a:r>
            <a:r>
              <a:rPr lang="es-ES" sz="1800" dirty="0" smtClean="0">
                <a:latin typeface="Verdana" pitchFamily="34" charset="0"/>
                <a:ea typeface="Verdana" pitchFamily="34" charset="0"/>
                <a:cs typeface="Verdana" pitchFamily="34" charset="0"/>
              </a:rPr>
              <a:t>, quechua y guaraní.</a:t>
            </a:r>
          </a:p>
          <a:p>
            <a:endParaRPr lang="es-ES" dirty="0" smtClean="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Autofit/>
          </a:bodyPr>
          <a:lstStyle/>
          <a:p>
            <a:r>
              <a:rPr lang="pt-BR" sz="3200" dirty="0" smtClean="0"/>
              <a:t/>
            </a:r>
            <a:br>
              <a:rPr lang="pt-BR" sz="3200" dirty="0" smtClean="0"/>
            </a:br>
            <a:r>
              <a:rPr lang="pt-BR" sz="3600" dirty="0" err="1" smtClean="0"/>
              <a:t>The</a:t>
            </a:r>
            <a:r>
              <a:rPr lang="pt-BR" sz="3600" dirty="0" smtClean="0"/>
              <a:t> </a:t>
            </a:r>
            <a:r>
              <a:rPr lang="pt-BR" sz="3600" dirty="0" err="1" smtClean="0"/>
              <a:t>Research</a:t>
            </a:r>
            <a:r>
              <a:rPr lang="pt-BR" sz="3600" dirty="0" smtClean="0"/>
              <a:t/>
            </a:r>
            <a:br>
              <a:rPr lang="pt-BR" sz="3600" dirty="0" smtClean="0"/>
            </a:br>
            <a:r>
              <a:rPr lang="pt-BR" sz="3600" dirty="0" smtClean="0"/>
              <a:t>La </a:t>
            </a:r>
            <a:r>
              <a:rPr lang="pt-BR" sz="3600" dirty="0" err="1" smtClean="0"/>
              <a:t>Investigación</a:t>
            </a:r>
            <a:r>
              <a:rPr lang="pt-BR" sz="3600" dirty="0" smtClean="0"/>
              <a:t/>
            </a:r>
            <a:br>
              <a:rPr lang="pt-BR" sz="3600" dirty="0" smtClean="0"/>
            </a:br>
            <a:endParaRPr lang="pt-BR" sz="3600" dirty="0"/>
          </a:p>
        </p:txBody>
      </p:sp>
      <p:sp>
        <p:nvSpPr>
          <p:cNvPr id="5" name="Espaço Reservado para Texto 4"/>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pt-BR" dirty="0" err="1" smtClean="0"/>
              <a:t>English</a:t>
            </a:r>
            <a:endParaRPr lang="pt-BR" dirty="0"/>
          </a:p>
        </p:txBody>
      </p:sp>
      <p:sp>
        <p:nvSpPr>
          <p:cNvPr id="3" name="Espaço Reservado para Conteúdo 2"/>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77500" lnSpcReduction="20000"/>
          </a:bodyPr>
          <a:lstStyle/>
          <a:p>
            <a:pPr lvl="0" algn="just">
              <a:buNone/>
            </a:pPr>
            <a:r>
              <a:rPr lang="en-US" sz="1600" b="1" dirty="0" smtClean="0"/>
              <a:t>	</a:t>
            </a:r>
            <a:r>
              <a:rPr lang="en-US" sz="2100" b="1" dirty="0" smtClean="0">
                <a:latin typeface="Verdana" pitchFamily="34" charset="0"/>
                <a:ea typeface="Verdana" pitchFamily="34" charset="0"/>
                <a:cs typeface="Verdana" pitchFamily="34" charset="0"/>
              </a:rPr>
              <a:t>Objective:</a:t>
            </a:r>
            <a:r>
              <a:rPr lang="en-US" sz="2100" dirty="0" smtClean="0">
                <a:latin typeface="Verdana" pitchFamily="34" charset="0"/>
                <a:ea typeface="Verdana" pitchFamily="34" charset="0"/>
                <a:cs typeface="Verdana" pitchFamily="34" charset="0"/>
              </a:rPr>
              <a:t> Understand the process of new language acquisition of Bolivian or descendant of Bolivian children </a:t>
            </a:r>
          </a:p>
          <a:p>
            <a:pPr algn="just">
              <a:buNone/>
            </a:pPr>
            <a:endParaRPr lang="en-US" sz="2100" dirty="0" smtClean="0">
              <a:latin typeface="Verdana" pitchFamily="34" charset="0"/>
              <a:ea typeface="Verdana" pitchFamily="34" charset="0"/>
              <a:cs typeface="Verdana" pitchFamily="34" charset="0"/>
            </a:endParaRPr>
          </a:p>
          <a:p>
            <a:pPr lvl="0" algn="just">
              <a:buFont typeface="Wingdings" pitchFamily="2" charset="2"/>
              <a:buChar char="ü"/>
            </a:pPr>
            <a:r>
              <a:rPr lang="en-US" sz="2100" b="1" dirty="0" smtClean="0">
                <a:latin typeface="Verdana" pitchFamily="34" charset="0"/>
                <a:ea typeface="Verdana" pitchFamily="34" charset="0"/>
                <a:cs typeface="Verdana" pitchFamily="34" charset="0"/>
              </a:rPr>
              <a:t>The school studied:</a:t>
            </a:r>
            <a:endParaRPr lang="en-US" sz="2100" dirty="0" smtClean="0">
              <a:latin typeface="Verdana" pitchFamily="34" charset="0"/>
              <a:ea typeface="Verdana" pitchFamily="34" charset="0"/>
              <a:cs typeface="Verdana" pitchFamily="34" charset="0"/>
            </a:endParaRPr>
          </a:p>
          <a:p>
            <a:pPr algn="just">
              <a:buNone/>
            </a:pPr>
            <a:endParaRPr lang="en-US" sz="2100" dirty="0" smtClean="0">
              <a:latin typeface="Verdana" pitchFamily="34" charset="0"/>
              <a:ea typeface="Verdana" pitchFamily="34" charset="0"/>
              <a:cs typeface="Verdana" pitchFamily="34" charset="0"/>
            </a:endParaRPr>
          </a:p>
          <a:p>
            <a:pPr lvl="0"/>
            <a:r>
              <a:rPr lang="en-US" sz="2100" dirty="0" smtClean="0">
                <a:latin typeface="Verdana" pitchFamily="34" charset="0"/>
                <a:ea typeface="Verdana" pitchFamily="34" charset="0"/>
                <a:cs typeface="Verdana" pitchFamily="34" charset="0"/>
              </a:rPr>
              <a:t>Neighborhood: </a:t>
            </a:r>
            <a:r>
              <a:rPr lang="pt-BR" sz="2100" dirty="0" smtClean="0">
                <a:latin typeface="Verdana" pitchFamily="34" charset="0"/>
                <a:ea typeface="Verdana" pitchFamily="34" charset="0"/>
                <a:cs typeface="Verdana" pitchFamily="34" charset="0"/>
              </a:rPr>
              <a:t>Penha</a:t>
            </a:r>
          </a:p>
          <a:p>
            <a:pPr lvl="0"/>
            <a:r>
              <a:rPr lang="en-US" sz="2100" dirty="0" smtClean="0">
                <a:latin typeface="Verdana" pitchFamily="34" charset="0"/>
                <a:ea typeface="Verdana" pitchFamily="34" charset="0"/>
                <a:cs typeface="Verdana" pitchFamily="34" charset="0"/>
              </a:rPr>
              <a:t>Area: 11,30 Km² </a:t>
            </a:r>
          </a:p>
          <a:p>
            <a:pPr lvl="0"/>
            <a:r>
              <a:rPr lang="en-US" sz="2100" dirty="0" smtClean="0">
                <a:latin typeface="Verdana" pitchFamily="34" charset="0"/>
                <a:ea typeface="Verdana" pitchFamily="34" charset="0"/>
                <a:cs typeface="Verdana" pitchFamily="34" charset="0"/>
              </a:rPr>
              <a:t>Population of 127.820 </a:t>
            </a:r>
            <a:r>
              <a:rPr lang="en-US" sz="2100" dirty="0" smtClean="0">
                <a:solidFill>
                  <a:schemeClr val="tx1"/>
                </a:solidFill>
                <a:latin typeface="Verdana" pitchFamily="34" charset="0"/>
                <a:ea typeface="Verdana" pitchFamily="34" charset="0"/>
                <a:cs typeface="Verdana" pitchFamily="34" charset="0"/>
              </a:rPr>
              <a:t>people</a:t>
            </a:r>
            <a:r>
              <a:rPr lang="en-US" sz="2100" dirty="0" smtClean="0">
                <a:latin typeface="Verdana" pitchFamily="34" charset="0"/>
                <a:ea typeface="Verdana" pitchFamily="34" charset="0"/>
                <a:cs typeface="Verdana" pitchFamily="34" charset="0"/>
              </a:rPr>
              <a:t> (2010);</a:t>
            </a:r>
            <a:r>
              <a:rPr lang="en-US" sz="2100" b="1" dirty="0" smtClean="0">
                <a:latin typeface="Verdana" pitchFamily="34" charset="0"/>
                <a:ea typeface="Verdana" pitchFamily="34" charset="0"/>
                <a:cs typeface="Verdana" pitchFamily="34" charset="0"/>
              </a:rPr>
              <a:t> </a:t>
            </a:r>
            <a:endParaRPr lang="en-US" sz="2100" dirty="0" smtClean="0">
              <a:latin typeface="Verdana" pitchFamily="34" charset="0"/>
              <a:ea typeface="Verdana" pitchFamily="34" charset="0"/>
              <a:cs typeface="Verdana" pitchFamily="34" charset="0"/>
            </a:endParaRPr>
          </a:p>
          <a:p>
            <a:pPr lvl="0"/>
            <a:r>
              <a:rPr lang="en-US" sz="2100" dirty="0" smtClean="0">
                <a:latin typeface="Verdana" pitchFamily="34" charset="0"/>
                <a:ea typeface="Verdana" pitchFamily="34" charset="0"/>
                <a:cs typeface="Verdana" pitchFamily="34" charset="0"/>
              </a:rPr>
              <a:t>Inauguration – 24/09/1913.</a:t>
            </a:r>
          </a:p>
          <a:p>
            <a:pPr lvl="0"/>
            <a:r>
              <a:rPr lang="en-US" sz="2100" dirty="0" smtClean="0">
                <a:latin typeface="Verdana" pitchFamily="34" charset="0"/>
                <a:ea typeface="Verdana" pitchFamily="34" charset="0"/>
                <a:cs typeface="Verdana" pitchFamily="34" charset="0"/>
              </a:rPr>
              <a:t>Offers teaching of grades 1st until 5th.</a:t>
            </a:r>
          </a:p>
          <a:p>
            <a:pPr algn="just"/>
            <a:r>
              <a:rPr lang="en-US" sz="2100" dirty="0" smtClean="0">
                <a:latin typeface="Verdana" pitchFamily="34" charset="0"/>
                <a:ea typeface="Verdana" pitchFamily="34" charset="0"/>
                <a:cs typeface="Verdana" pitchFamily="34" charset="0"/>
              </a:rPr>
              <a:t>Number of enrolled students (2013): 970.</a:t>
            </a:r>
          </a:p>
          <a:p>
            <a:pPr>
              <a:buNone/>
            </a:pPr>
            <a:endParaRPr lang="pt-BR" sz="1600" dirty="0" smtClean="0">
              <a:latin typeface="Verdana" pitchFamily="34" charset="0"/>
              <a:ea typeface="Verdana" pitchFamily="34" charset="0"/>
              <a:cs typeface="Verdana" pitchFamily="34" charset="0"/>
            </a:endParaRPr>
          </a:p>
        </p:txBody>
      </p:sp>
      <p:sp>
        <p:nvSpPr>
          <p:cNvPr id="6" name="Espaço Reservado para Texto 5"/>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pt-BR" dirty="0" err="1" smtClean="0"/>
              <a:t>Español</a:t>
            </a:r>
            <a:endParaRPr lang="pt-BR" dirty="0"/>
          </a:p>
        </p:txBody>
      </p:sp>
      <p:sp>
        <p:nvSpPr>
          <p:cNvPr id="4" name="Espaço Reservado para Conteúdo 3"/>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77500" lnSpcReduction="20000"/>
          </a:bodyPr>
          <a:lstStyle/>
          <a:p>
            <a:pPr algn="just"/>
            <a:r>
              <a:rPr lang="es-ES" sz="2000" b="1" dirty="0" smtClean="0">
                <a:latin typeface="Verdana" pitchFamily="34" charset="0"/>
                <a:ea typeface="Verdana" pitchFamily="34" charset="0"/>
                <a:cs typeface="Verdana" pitchFamily="34" charset="0"/>
              </a:rPr>
              <a:t>Objetivo:</a:t>
            </a:r>
            <a:r>
              <a:rPr lang="es-ES" sz="2000" dirty="0" smtClean="0">
                <a:latin typeface="Verdana" pitchFamily="34" charset="0"/>
                <a:ea typeface="Verdana" pitchFamily="34" charset="0"/>
                <a:cs typeface="Verdana" pitchFamily="34" charset="0"/>
              </a:rPr>
              <a:t> Comprender el proceso de </a:t>
            </a:r>
            <a:r>
              <a:rPr lang="es-ES" sz="2100" dirty="0" smtClean="0">
                <a:latin typeface="Verdana" pitchFamily="34" charset="0"/>
                <a:ea typeface="Verdana" pitchFamily="34" charset="0"/>
                <a:cs typeface="Verdana" pitchFamily="34" charset="0"/>
              </a:rPr>
              <a:t>nueva adquisición de la lengua de Bolivia o descendiente de los niños bolivianos</a:t>
            </a:r>
          </a:p>
          <a:p>
            <a:endParaRPr lang="es-ES" sz="2100" dirty="0" smtClean="0">
              <a:latin typeface="Verdana" pitchFamily="34" charset="0"/>
              <a:ea typeface="Verdana" pitchFamily="34" charset="0"/>
              <a:cs typeface="Verdana" pitchFamily="34" charset="0"/>
            </a:endParaRPr>
          </a:p>
          <a:p>
            <a:pPr>
              <a:buFont typeface="Wingdings" pitchFamily="2" charset="2"/>
              <a:buChar char="ü"/>
            </a:pPr>
            <a:r>
              <a:rPr lang="es-ES" sz="2100" b="1" dirty="0" smtClean="0">
                <a:latin typeface="Verdana" pitchFamily="34" charset="0"/>
                <a:ea typeface="Verdana" pitchFamily="34" charset="0"/>
                <a:cs typeface="Verdana" pitchFamily="34" charset="0"/>
              </a:rPr>
              <a:t>La escuela estudiado:</a:t>
            </a:r>
          </a:p>
          <a:p>
            <a:endParaRPr lang="es-ES" sz="2100" dirty="0" smtClean="0">
              <a:latin typeface="Verdana" pitchFamily="34" charset="0"/>
              <a:ea typeface="Verdana" pitchFamily="34" charset="0"/>
              <a:cs typeface="Verdana" pitchFamily="34" charset="0"/>
            </a:endParaRPr>
          </a:p>
          <a:p>
            <a:r>
              <a:rPr lang="es-ES" sz="2100" dirty="0" smtClean="0">
                <a:latin typeface="Verdana" pitchFamily="34" charset="0"/>
                <a:ea typeface="Verdana" pitchFamily="34" charset="0"/>
                <a:cs typeface="Verdana" pitchFamily="34" charset="0"/>
              </a:rPr>
              <a:t>Barrio: </a:t>
            </a:r>
            <a:r>
              <a:rPr lang="pt-BR" sz="2100" dirty="0" smtClean="0">
                <a:latin typeface="Verdana" pitchFamily="34" charset="0"/>
                <a:ea typeface="Verdana" pitchFamily="34" charset="0"/>
                <a:cs typeface="Verdana" pitchFamily="34" charset="0"/>
              </a:rPr>
              <a:t>Penha</a:t>
            </a:r>
          </a:p>
          <a:p>
            <a:r>
              <a:rPr lang="es-ES" sz="2100" dirty="0" smtClean="0">
                <a:latin typeface="Verdana" pitchFamily="34" charset="0"/>
                <a:ea typeface="Verdana" pitchFamily="34" charset="0"/>
                <a:cs typeface="Verdana" pitchFamily="34" charset="0"/>
              </a:rPr>
              <a:t>Superficie: 11,30 Km ²</a:t>
            </a:r>
          </a:p>
          <a:p>
            <a:r>
              <a:rPr lang="es-ES" sz="2100" dirty="0" smtClean="0">
                <a:latin typeface="Verdana" pitchFamily="34" charset="0"/>
                <a:ea typeface="Verdana" pitchFamily="34" charset="0"/>
                <a:cs typeface="Verdana" pitchFamily="34" charset="0"/>
              </a:rPr>
              <a:t>Población de 127.820 personas (2010);</a:t>
            </a:r>
          </a:p>
          <a:p>
            <a:r>
              <a:rPr lang="es-ES" sz="2100" dirty="0" smtClean="0">
                <a:latin typeface="Verdana" pitchFamily="34" charset="0"/>
                <a:ea typeface="Verdana" pitchFamily="34" charset="0"/>
                <a:cs typeface="Verdana" pitchFamily="34" charset="0"/>
              </a:rPr>
              <a:t>Inauguración - 24/09/1913.</a:t>
            </a:r>
          </a:p>
          <a:p>
            <a:pPr algn="just"/>
            <a:r>
              <a:rPr lang="es-ES" sz="2100" dirty="0" smtClean="0">
                <a:latin typeface="Verdana" pitchFamily="34" charset="0"/>
                <a:ea typeface="Verdana" pitchFamily="34" charset="0"/>
                <a:cs typeface="Verdana" pitchFamily="34" charset="0"/>
              </a:rPr>
              <a:t>Ofrece enseñanza de los grados primero hasta quinto.</a:t>
            </a:r>
          </a:p>
          <a:p>
            <a:pPr algn="just"/>
            <a:r>
              <a:rPr lang="es-ES" sz="2100" dirty="0" smtClean="0">
                <a:latin typeface="Verdana" pitchFamily="34" charset="0"/>
                <a:ea typeface="Verdana" pitchFamily="34" charset="0"/>
                <a:cs typeface="Verdana" pitchFamily="34" charset="0"/>
              </a:rPr>
              <a:t>Número de estudiantes matriculados (2013): 970.</a:t>
            </a:r>
            <a:endParaRPr lang="pt-BR" sz="2100"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Autofit/>
          </a:bodyPr>
          <a:lstStyle/>
          <a:p>
            <a:r>
              <a:rPr lang="en-US" sz="3600" dirty="0" smtClean="0"/>
              <a:t>The Research</a:t>
            </a:r>
            <a:r>
              <a:rPr lang="pt-BR" sz="3600" dirty="0" smtClean="0"/>
              <a:t/>
            </a:r>
            <a:br>
              <a:rPr lang="pt-BR" sz="3600" dirty="0" smtClean="0"/>
            </a:br>
            <a:r>
              <a:rPr lang="es-UY" sz="3600" dirty="0" smtClean="0"/>
              <a:t>La Investigación</a:t>
            </a:r>
            <a:endParaRPr lang="es-UY" sz="3600" dirty="0"/>
          </a:p>
        </p:txBody>
      </p:sp>
      <p:sp>
        <p:nvSpPr>
          <p:cNvPr id="5" name="Espaço Reservado para Texto 4"/>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sp>
        <p:nvSpPr>
          <p:cNvPr id="3" name="Espaço Reservado para Conteúdo 2"/>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92500"/>
          </a:bodyPr>
          <a:lstStyle/>
          <a:p>
            <a:pPr lvl="0"/>
            <a:r>
              <a:rPr lang="en-US" sz="1700" b="1" dirty="0" smtClean="0">
                <a:latin typeface="Verdana" pitchFamily="34" charset="0"/>
                <a:ea typeface="Verdana" pitchFamily="34" charset="0"/>
                <a:cs typeface="Verdana" pitchFamily="34" charset="0"/>
              </a:rPr>
              <a:t>Methodology:</a:t>
            </a:r>
            <a:r>
              <a:rPr lang="en-US" sz="1700" dirty="0" smtClean="0">
                <a:latin typeface="Verdana" pitchFamily="34" charset="0"/>
                <a:ea typeface="Verdana" pitchFamily="34" charset="0"/>
                <a:cs typeface="Verdana" pitchFamily="34" charset="0"/>
              </a:rPr>
              <a:t> </a:t>
            </a:r>
          </a:p>
          <a:p>
            <a:pPr lvl="0" algn="just">
              <a:buFont typeface="Wingdings" pitchFamily="2" charset="2"/>
              <a:buChar char="ü"/>
            </a:pPr>
            <a:r>
              <a:rPr lang="en-US" sz="1700" dirty="0" smtClean="0">
                <a:latin typeface="Verdana" pitchFamily="34" charset="0"/>
                <a:ea typeface="Verdana" pitchFamily="34" charset="0"/>
                <a:cs typeface="Verdana" pitchFamily="34" charset="0"/>
              </a:rPr>
              <a:t>Analysis of </a:t>
            </a:r>
            <a:r>
              <a:rPr lang="en-US" sz="1700" dirty="0" smtClean="0">
                <a:solidFill>
                  <a:schemeClr val="tx1"/>
                </a:solidFill>
                <a:latin typeface="Verdana" pitchFamily="34" charset="0"/>
                <a:ea typeface="Verdana" pitchFamily="34" charset="0"/>
                <a:cs typeface="Verdana" pitchFamily="34" charset="0"/>
              </a:rPr>
              <a:t>school documents </a:t>
            </a:r>
            <a:r>
              <a:rPr lang="en-US" sz="1700" dirty="0" smtClean="0">
                <a:latin typeface="Verdana" pitchFamily="34" charset="0"/>
                <a:ea typeface="Verdana" pitchFamily="34" charset="0"/>
                <a:cs typeface="Verdana" pitchFamily="34" charset="0"/>
              </a:rPr>
              <a:t>in grades 1 until 5 between 2009 and 2012;</a:t>
            </a:r>
          </a:p>
          <a:p>
            <a:pPr lvl="0">
              <a:buFont typeface="Wingdings" pitchFamily="2" charset="2"/>
              <a:buChar char="ü"/>
            </a:pPr>
            <a:r>
              <a:rPr lang="en-US" sz="1700" dirty="0" smtClean="0">
                <a:latin typeface="Verdana" pitchFamily="34" charset="0"/>
                <a:ea typeface="Verdana" pitchFamily="34" charset="0"/>
                <a:cs typeface="Verdana" pitchFamily="34" charset="0"/>
              </a:rPr>
              <a:t>Direct observation during classes;</a:t>
            </a:r>
          </a:p>
          <a:p>
            <a:pPr lvl="0">
              <a:buFont typeface="Wingdings" pitchFamily="2" charset="2"/>
              <a:buChar char="ü"/>
            </a:pPr>
            <a:r>
              <a:rPr lang="en-US" sz="1700" dirty="0" smtClean="0">
                <a:latin typeface="Verdana" pitchFamily="34" charset="0"/>
                <a:ea typeface="Verdana" pitchFamily="34" charset="0"/>
                <a:cs typeface="Verdana" pitchFamily="34" charset="0"/>
              </a:rPr>
              <a:t>Questionnaire and interview with teachers.</a:t>
            </a:r>
          </a:p>
          <a:p>
            <a:pPr lvl="0"/>
            <a:r>
              <a:rPr lang="en-US" sz="1700" b="1" dirty="0" smtClean="0">
                <a:latin typeface="Verdana" pitchFamily="34" charset="0"/>
                <a:ea typeface="Verdana" pitchFamily="34" charset="0"/>
                <a:cs typeface="Verdana" pitchFamily="34" charset="0"/>
              </a:rPr>
              <a:t>Considered Variables:</a:t>
            </a:r>
            <a:endParaRPr lang="en-US" sz="1700" dirty="0" smtClean="0">
              <a:latin typeface="Verdana" pitchFamily="34" charset="0"/>
              <a:ea typeface="Verdana" pitchFamily="34" charset="0"/>
              <a:cs typeface="Verdana" pitchFamily="34" charset="0"/>
            </a:endParaRPr>
          </a:p>
          <a:p>
            <a:pPr lvl="0">
              <a:buFont typeface="Wingdings" pitchFamily="2" charset="2"/>
              <a:buChar char="ü"/>
            </a:pPr>
            <a:r>
              <a:rPr lang="en-US" sz="1700" dirty="0" smtClean="0">
                <a:latin typeface="Verdana" pitchFamily="34" charset="0"/>
                <a:ea typeface="Verdana" pitchFamily="34" charset="0"/>
                <a:cs typeface="Verdana" pitchFamily="34" charset="0"/>
              </a:rPr>
              <a:t>Age;</a:t>
            </a:r>
          </a:p>
          <a:p>
            <a:pPr lvl="0">
              <a:buFont typeface="Wingdings" pitchFamily="2" charset="2"/>
              <a:buChar char="ü"/>
            </a:pPr>
            <a:r>
              <a:rPr lang="en-US" sz="1700" dirty="0" smtClean="0">
                <a:latin typeface="Verdana" pitchFamily="34" charset="0"/>
                <a:ea typeface="Verdana" pitchFamily="34" charset="0"/>
                <a:cs typeface="Verdana" pitchFamily="34" charset="0"/>
              </a:rPr>
              <a:t>Gender; </a:t>
            </a:r>
          </a:p>
          <a:p>
            <a:pPr lvl="0">
              <a:buFont typeface="Wingdings" pitchFamily="2" charset="2"/>
              <a:buChar char="ü"/>
            </a:pPr>
            <a:r>
              <a:rPr lang="en-US" sz="1700" dirty="0" smtClean="0">
                <a:latin typeface="Verdana" pitchFamily="34" charset="0"/>
                <a:ea typeface="Verdana" pitchFamily="34" charset="0"/>
                <a:cs typeface="Verdana" pitchFamily="34" charset="0"/>
              </a:rPr>
              <a:t>Origin (father, mother and child);</a:t>
            </a:r>
          </a:p>
          <a:p>
            <a:pPr lvl="0" algn="just">
              <a:buFont typeface="Wingdings" pitchFamily="2" charset="2"/>
              <a:buChar char="ü"/>
            </a:pPr>
            <a:r>
              <a:rPr lang="en-US" sz="1700" dirty="0" smtClean="0">
                <a:latin typeface="Verdana" pitchFamily="34" charset="0"/>
                <a:ea typeface="Verdana" pitchFamily="34" charset="0"/>
                <a:cs typeface="Verdana" pitchFamily="34" charset="0"/>
              </a:rPr>
              <a:t>Performance in Portuguese Language and Mathematics</a:t>
            </a:r>
          </a:p>
          <a:p>
            <a:pPr>
              <a:buFont typeface="Wingdings" pitchFamily="2" charset="2"/>
              <a:buChar char="ü"/>
            </a:pPr>
            <a:endParaRPr lang="pt-BR" sz="1600" dirty="0" smtClean="0">
              <a:latin typeface="Verdana" pitchFamily="34" charset="0"/>
              <a:ea typeface="Verdana" pitchFamily="34" charset="0"/>
              <a:cs typeface="Verdana" pitchFamily="34" charset="0"/>
            </a:endParaRPr>
          </a:p>
        </p:txBody>
      </p:sp>
      <p:sp>
        <p:nvSpPr>
          <p:cNvPr id="6" name="Espaço Reservado para Texto 5"/>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s-ES_tradnl" dirty="0" smtClean="0"/>
              <a:t>Español</a:t>
            </a:r>
            <a:endParaRPr lang="es-ES_tradnl" dirty="0"/>
          </a:p>
        </p:txBody>
      </p:sp>
      <p:sp>
        <p:nvSpPr>
          <p:cNvPr id="7" name="Espaço Reservado para Conteúdo 6"/>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Autofit/>
          </a:bodyPr>
          <a:lstStyle/>
          <a:p>
            <a:r>
              <a:rPr lang="es-ES" sz="1600" b="1" dirty="0" smtClean="0">
                <a:latin typeface="Verdana" pitchFamily="34" charset="0"/>
                <a:ea typeface="Verdana" pitchFamily="34" charset="0"/>
                <a:cs typeface="Verdana" pitchFamily="34" charset="0"/>
              </a:rPr>
              <a:t>Metodología:</a:t>
            </a:r>
          </a:p>
          <a:p>
            <a:pPr algn="just">
              <a:buFont typeface="Wingdings" pitchFamily="2" charset="2"/>
              <a:buChar char="ü"/>
            </a:pPr>
            <a:r>
              <a:rPr lang="es-ES" sz="1600" dirty="0" smtClean="0">
                <a:latin typeface="Verdana" pitchFamily="34" charset="0"/>
                <a:ea typeface="Verdana" pitchFamily="34" charset="0"/>
                <a:cs typeface="Verdana" pitchFamily="34" charset="0"/>
              </a:rPr>
              <a:t>Análisis de los </a:t>
            </a:r>
            <a:r>
              <a:rPr lang="es-ES" sz="1600" dirty="0" smtClean="0">
                <a:solidFill>
                  <a:schemeClr val="tx1"/>
                </a:solidFill>
                <a:latin typeface="Verdana" pitchFamily="34" charset="0"/>
                <a:ea typeface="Verdana" pitchFamily="34" charset="0"/>
                <a:cs typeface="Verdana" pitchFamily="34" charset="0"/>
              </a:rPr>
              <a:t>documentos de la escuela </a:t>
            </a:r>
            <a:r>
              <a:rPr lang="es-ES" sz="1600" dirty="0" smtClean="0">
                <a:latin typeface="Verdana" pitchFamily="34" charset="0"/>
                <a:ea typeface="Verdana" pitchFamily="34" charset="0"/>
                <a:cs typeface="Verdana" pitchFamily="34" charset="0"/>
              </a:rPr>
              <a:t>en los grados 1 al 5 entre 2009 y 2012;</a:t>
            </a:r>
          </a:p>
          <a:p>
            <a:pPr>
              <a:buFont typeface="Wingdings" pitchFamily="2" charset="2"/>
              <a:buChar char="ü"/>
            </a:pPr>
            <a:r>
              <a:rPr lang="es-ES" sz="1600" dirty="0" smtClean="0">
                <a:latin typeface="Verdana" pitchFamily="34" charset="0"/>
                <a:ea typeface="Verdana" pitchFamily="34" charset="0"/>
                <a:cs typeface="Verdana" pitchFamily="34" charset="0"/>
              </a:rPr>
              <a:t>La observación directa durante las clases;</a:t>
            </a:r>
          </a:p>
          <a:p>
            <a:pPr algn="just">
              <a:buFont typeface="Wingdings" pitchFamily="2" charset="2"/>
              <a:buChar char="ü"/>
            </a:pPr>
            <a:r>
              <a:rPr lang="es-ES" sz="1600" dirty="0" smtClean="0">
                <a:latin typeface="Verdana" pitchFamily="34" charset="0"/>
                <a:ea typeface="Verdana" pitchFamily="34" charset="0"/>
                <a:cs typeface="Verdana" pitchFamily="34" charset="0"/>
              </a:rPr>
              <a:t>Cuestionario y la entrevista con los profesores.</a:t>
            </a:r>
          </a:p>
          <a:p>
            <a:r>
              <a:rPr lang="es-ES" sz="1600" b="1" dirty="0" smtClean="0">
                <a:latin typeface="Verdana" pitchFamily="34" charset="0"/>
                <a:ea typeface="Verdana" pitchFamily="34" charset="0"/>
                <a:cs typeface="Verdana" pitchFamily="34" charset="0"/>
              </a:rPr>
              <a:t>Las variables consideradas:</a:t>
            </a:r>
          </a:p>
          <a:p>
            <a:pPr>
              <a:buFont typeface="Wingdings" pitchFamily="2" charset="2"/>
              <a:buChar char="ü"/>
            </a:pPr>
            <a:r>
              <a:rPr lang="es-ES" sz="1600" dirty="0" smtClean="0">
                <a:latin typeface="Verdana" pitchFamily="34" charset="0"/>
                <a:ea typeface="Verdana" pitchFamily="34" charset="0"/>
                <a:cs typeface="Verdana" pitchFamily="34" charset="0"/>
              </a:rPr>
              <a:t>Edad;</a:t>
            </a:r>
          </a:p>
          <a:p>
            <a:pPr>
              <a:buFont typeface="Wingdings" pitchFamily="2" charset="2"/>
              <a:buChar char="ü"/>
            </a:pPr>
            <a:r>
              <a:rPr lang="es-ES" sz="1600" dirty="0" smtClean="0">
                <a:latin typeface="Verdana" pitchFamily="34" charset="0"/>
                <a:ea typeface="Verdana" pitchFamily="34" charset="0"/>
                <a:cs typeface="Verdana" pitchFamily="34" charset="0"/>
              </a:rPr>
              <a:t>Género;</a:t>
            </a:r>
          </a:p>
          <a:p>
            <a:pPr>
              <a:buFont typeface="Wingdings" pitchFamily="2" charset="2"/>
              <a:buChar char="ü"/>
            </a:pPr>
            <a:r>
              <a:rPr lang="es-ES" sz="1600" dirty="0" smtClean="0">
                <a:latin typeface="Verdana" pitchFamily="34" charset="0"/>
                <a:ea typeface="Verdana" pitchFamily="34" charset="0"/>
                <a:cs typeface="Verdana" pitchFamily="34" charset="0"/>
              </a:rPr>
              <a:t>Origen (padre, madre e hijo);</a:t>
            </a:r>
          </a:p>
          <a:p>
            <a:pPr algn="just">
              <a:buFont typeface="Wingdings" pitchFamily="2" charset="2"/>
              <a:buChar char="ü"/>
            </a:pPr>
            <a:r>
              <a:rPr lang="es-ES" sz="1600" dirty="0" smtClean="0">
                <a:latin typeface="Verdana" pitchFamily="34" charset="0"/>
                <a:ea typeface="Verdana" pitchFamily="34" charset="0"/>
                <a:cs typeface="Verdana" pitchFamily="34" charset="0"/>
              </a:rPr>
              <a:t>Rendimiento en Portugués y Matemática</a:t>
            </a:r>
            <a:endParaRPr lang="pt-BR" sz="1600"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rmAutofit fontScale="90000"/>
          </a:bodyPr>
          <a:lstStyle/>
          <a:p>
            <a:r>
              <a:rPr lang="en-US" dirty="0" smtClean="0"/>
              <a:t>Results </a:t>
            </a:r>
            <a:br>
              <a:rPr lang="en-US" dirty="0" smtClean="0"/>
            </a:br>
            <a:r>
              <a:rPr lang="pt-BR" dirty="0" smtClean="0"/>
              <a:t>Resultados</a:t>
            </a:r>
            <a:endParaRPr lang="pt-BR" dirty="0"/>
          </a:p>
        </p:txBody>
      </p:sp>
      <p:pic>
        <p:nvPicPr>
          <p:cNvPr id="10" name="Espaço Reservado para Conteúdo 9"/>
          <p:cNvPicPr>
            <a:picLocks noGrp="1"/>
          </p:cNvPicPr>
          <p:nvPr>
            <p:ph idx="1"/>
          </p:nvPr>
        </p:nvPicPr>
        <p:blipFill>
          <a:blip r:embed="rId2"/>
          <a:srcRect/>
          <a:stretch>
            <a:fillRect/>
          </a:stretch>
        </p:blipFill>
        <p:spPr bwMode="auto">
          <a:xfrm>
            <a:off x="1928794" y="1785926"/>
            <a:ext cx="5143536" cy="4214842"/>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solidFill>
            <a:schemeClr val="accent3"/>
          </a:solidFill>
          <a:ln/>
        </p:spPr>
        <p:style>
          <a:lnRef idx="2">
            <a:schemeClr val="dk1"/>
          </a:lnRef>
          <a:fillRef idx="1">
            <a:schemeClr val="lt1"/>
          </a:fillRef>
          <a:effectRef idx="0">
            <a:schemeClr val="dk1"/>
          </a:effectRef>
          <a:fontRef idx="minor">
            <a:schemeClr val="dk1"/>
          </a:fontRef>
        </p:style>
        <p:txBody>
          <a:bodyPr>
            <a:normAutofit fontScale="90000"/>
          </a:bodyPr>
          <a:lstStyle/>
          <a:p>
            <a:r>
              <a:rPr lang="pt-BR" dirty="0" err="1" smtClean="0"/>
              <a:t>Results</a:t>
            </a:r>
            <a:r>
              <a:rPr lang="pt-BR" dirty="0" smtClean="0"/>
              <a:t/>
            </a:r>
            <a:br>
              <a:rPr lang="pt-BR" dirty="0" smtClean="0"/>
            </a:br>
            <a:r>
              <a:rPr lang="pt-BR" dirty="0" smtClean="0"/>
              <a:t>Resultados</a:t>
            </a:r>
            <a:endParaRPr lang="pt-BR" dirty="0"/>
          </a:p>
        </p:txBody>
      </p:sp>
      <p:pic>
        <p:nvPicPr>
          <p:cNvPr id="9" name="Imagem 8"/>
          <p:cNvPicPr/>
          <p:nvPr/>
        </p:nvPicPr>
        <p:blipFill>
          <a:blip r:embed="rId2"/>
          <a:srcRect/>
          <a:stretch>
            <a:fillRect/>
          </a:stretch>
        </p:blipFill>
        <p:spPr bwMode="auto">
          <a:xfrm>
            <a:off x="571472" y="2000240"/>
            <a:ext cx="8143932" cy="4071966"/>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rmAutofit fontScale="90000"/>
          </a:bodyPr>
          <a:lstStyle/>
          <a:p>
            <a:r>
              <a:rPr lang="en-US" dirty="0" smtClean="0"/>
              <a:t>Results</a:t>
            </a:r>
            <a:r>
              <a:rPr lang="pt-BR" dirty="0" smtClean="0"/>
              <a:t/>
            </a:r>
            <a:br>
              <a:rPr lang="pt-BR" dirty="0" smtClean="0"/>
            </a:br>
            <a:r>
              <a:rPr lang="pt-BR" dirty="0" smtClean="0"/>
              <a:t>Resultados</a:t>
            </a:r>
            <a:endParaRPr lang="pt-BR" dirty="0"/>
          </a:p>
        </p:txBody>
      </p:sp>
      <p:pic>
        <p:nvPicPr>
          <p:cNvPr id="7" name="Espaço Reservado para Conteúdo 6"/>
          <p:cNvPicPr>
            <a:picLocks noGrp="1"/>
          </p:cNvPicPr>
          <p:nvPr>
            <p:ph idx="1"/>
          </p:nvPr>
        </p:nvPicPr>
        <p:blipFill>
          <a:blip r:embed="rId2"/>
          <a:srcRect/>
          <a:stretch>
            <a:fillRect/>
          </a:stretch>
        </p:blipFill>
        <p:spPr bwMode="auto">
          <a:xfrm>
            <a:off x="428596" y="1857364"/>
            <a:ext cx="8286808" cy="4143404"/>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Autofit/>
          </a:bodyPr>
          <a:lstStyle/>
          <a:p>
            <a:r>
              <a:rPr lang="en-US" sz="3200" dirty="0" smtClean="0"/>
              <a:t/>
            </a:r>
            <a:br>
              <a:rPr lang="en-US" sz="3200" dirty="0" smtClean="0"/>
            </a:br>
            <a:r>
              <a:rPr lang="en-US" sz="3200" dirty="0" smtClean="0">
                <a:solidFill>
                  <a:schemeClr val="tx1"/>
                </a:solidFill>
              </a:rPr>
              <a:t>Closing </a:t>
            </a:r>
            <a:r>
              <a:rPr lang="en-US" sz="3200" dirty="0" smtClean="0"/>
              <a:t>remarks</a:t>
            </a:r>
            <a:br>
              <a:rPr lang="en-US" sz="3200" dirty="0" smtClean="0"/>
            </a:br>
            <a:r>
              <a:rPr lang="es-ES_tradnl" sz="3200" dirty="0" smtClean="0"/>
              <a:t>Consideraciones finales</a:t>
            </a:r>
            <a:r>
              <a:rPr lang="en-US" sz="3200" dirty="0" smtClean="0"/>
              <a:t/>
            </a:r>
            <a:br>
              <a:rPr lang="en-US" sz="3200" dirty="0" smtClean="0"/>
            </a:br>
            <a:endParaRPr lang="en-US" sz="3200" dirty="0"/>
          </a:p>
        </p:txBody>
      </p:sp>
      <p:sp>
        <p:nvSpPr>
          <p:cNvPr id="4" name="Espaço Reservado para Texto 3"/>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sp>
        <p:nvSpPr>
          <p:cNvPr id="5" name="Espaço Reservado para Conteúdo 4"/>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55000" lnSpcReduction="20000"/>
          </a:bodyPr>
          <a:lstStyle/>
          <a:p>
            <a:pPr algn="just">
              <a:buNone/>
            </a:pPr>
            <a:r>
              <a:rPr lang="en-US" dirty="0" smtClean="0"/>
              <a:t>	</a:t>
            </a:r>
          </a:p>
          <a:p>
            <a:pPr algn="just">
              <a:buNone/>
            </a:pPr>
            <a:r>
              <a:rPr lang="en-US" dirty="0" smtClean="0">
                <a:latin typeface="Verdana" pitchFamily="34" charset="0"/>
                <a:ea typeface="Verdana" pitchFamily="34" charset="0"/>
                <a:cs typeface="Verdana" pitchFamily="34" charset="0"/>
              </a:rPr>
              <a:t>	This is a preliminary study on the literacy process of Bolivian students in the public schools of São Paulo. </a:t>
            </a:r>
          </a:p>
          <a:p>
            <a:pPr algn="just">
              <a:buNone/>
            </a:pPr>
            <a:endParaRPr lang="en-US" dirty="0" smtClean="0">
              <a:latin typeface="Verdana" pitchFamily="34" charset="0"/>
              <a:ea typeface="Verdana" pitchFamily="34" charset="0"/>
              <a:cs typeface="Verdana" pitchFamily="34" charset="0"/>
            </a:endParaRPr>
          </a:p>
          <a:p>
            <a:pPr algn="just">
              <a:buNone/>
            </a:pPr>
            <a:r>
              <a:rPr lang="en-US" dirty="0" smtClean="0">
                <a:latin typeface="Verdana" pitchFamily="34" charset="0"/>
                <a:ea typeface="Verdana" pitchFamily="34" charset="0"/>
                <a:cs typeface="Verdana" pitchFamily="34" charset="0"/>
              </a:rPr>
              <a:t>	 The consultation documents of students is insufficient, because many of them do not give data on the origin of their parents. So far, it appears that the teachers' discourse on the income of these students in learning the Portuguese language do not match the numbers presented.</a:t>
            </a:r>
          </a:p>
          <a:p>
            <a:pPr algn="just">
              <a:buNone/>
            </a:pPr>
            <a:endParaRPr lang="en-US" dirty="0" smtClean="0">
              <a:latin typeface="Verdana" pitchFamily="34" charset="0"/>
              <a:ea typeface="Verdana" pitchFamily="34" charset="0"/>
              <a:cs typeface="Verdana" pitchFamily="34" charset="0"/>
            </a:endParaRPr>
          </a:p>
          <a:p>
            <a:pPr algn="just">
              <a:buNone/>
            </a:pPr>
            <a:r>
              <a:rPr lang="en-US" dirty="0" smtClean="0">
                <a:latin typeface="Verdana" pitchFamily="34" charset="0"/>
                <a:ea typeface="Verdana" pitchFamily="34" charset="0"/>
                <a:cs typeface="Verdana" pitchFamily="34" charset="0"/>
              </a:rPr>
              <a:t>	As a "minority", they are not part of any policy to assist them in the educational field. However, in the eyes of teachers and school management researched, they seem to occupy a much larger space than they have, given the difficulties in learning a new language and poor conditions in which they live in.</a:t>
            </a:r>
            <a:endParaRPr lang="pt-BR" dirty="0">
              <a:latin typeface="Verdana" pitchFamily="34" charset="0"/>
              <a:ea typeface="Verdana" pitchFamily="34" charset="0"/>
              <a:cs typeface="Verdana" pitchFamily="34" charset="0"/>
            </a:endParaRPr>
          </a:p>
        </p:txBody>
      </p:sp>
      <p:sp>
        <p:nvSpPr>
          <p:cNvPr id="6" name="Espaço Reservado para Texto 5"/>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s-ES_tradnl" dirty="0" smtClean="0"/>
              <a:t>Español</a:t>
            </a:r>
            <a:endParaRPr lang="es-ES_tradnl" dirty="0"/>
          </a:p>
        </p:txBody>
      </p:sp>
      <p:sp>
        <p:nvSpPr>
          <p:cNvPr id="7" name="Espaço Reservado para Conteúdo 6"/>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lgn="just"/>
            <a:endParaRPr lang="es-ES" sz="1400" dirty="0" smtClean="0">
              <a:latin typeface="Verdana" pitchFamily="34" charset="0"/>
              <a:ea typeface="Verdana" pitchFamily="34" charset="0"/>
              <a:cs typeface="Verdana" pitchFamily="34" charset="0"/>
            </a:endParaRPr>
          </a:p>
          <a:p>
            <a:pPr algn="just">
              <a:buNone/>
            </a:pPr>
            <a:r>
              <a:rPr lang="es-ES" sz="1400" dirty="0" smtClean="0">
                <a:latin typeface="Verdana" pitchFamily="34" charset="0"/>
                <a:ea typeface="Verdana" pitchFamily="34" charset="0"/>
                <a:cs typeface="Verdana" pitchFamily="34" charset="0"/>
              </a:rPr>
              <a:t>	Se trata de un estudio preliminar sobre el proceso de alfabetización de los estudiantes bolivianos en las escuelas públicas de São Paulo.</a:t>
            </a:r>
          </a:p>
          <a:p>
            <a:pPr algn="just">
              <a:buNone/>
            </a:pPr>
            <a:endParaRPr lang="es-ES" sz="1400" dirty="0" smtClean="0">
              <a:latin typeface="Verdana" pitchFamily="34" charset="0"/>
              <a:ea typeface="Verdana" pitchFamily="34" charset="0"/>
              <a:cs typeface="Verdana" pitchFamily="34" charset="0"/>
            </a:endParaRPr>
          </a:p>
          <a:p>
            <a:pPr algn="just">
              <a:buNone/>
            </a:pPr>
            <a:r>
              <a:rPr lang="es-ES" sz="1400" dirty="0" smtClean="0">
                <a:latin typeface="Verdana" pitchFamily="34" charset="0"/>
                <a:ea typeface="Verdana" pitchFamily="34" charset="0"/>
                <a:cs typeface="Verdana" pitchFamily="34" charset="0"/>
              </a:rPr>
              <a:t>	Los documentos de consulta de los alumnos es insuficiente, debido a que muchos de ellos no se dan datos sobre el origen de sus padres. Hasta ahora,  el discurso de los maestros en el ingreso de estos estudiantes en el aprendizaje de la lengua portuguesa no coinciden con los números presentados.</a:t>
            </a:r>
          </a:p>
          <a:p>
            <a:pPr algn="just">
              <a:buNone/>
            </a:pPr>
            <a:endParaRPr lang="es-ES" sz="1400" dirty="0" smtClean="0">
              <a:latin typeface="Verdana" pitchFamily="34" charset="0"/>
              <a:ea typeface="Verdana" pitchFamily="34" charset="0"/>
              <a:cs typeface="Verdana" pitchFamily="34" charset="0"/>
            </a:endParaRPr>
          </a:p>
          <a:p>
            <a:pPr algn="just">
              <a:buNone/>
            </a:pPr>
            <a:r>
              <a:rPr lang="es-ES" sz="1400" dirty="0" smtClean="0">
                <a:latin typeface="Verdana" pitchFamily="34" charset="0"/>
                <a:ea typeface="Verdana" pitchFamily="34" charset="0"/>
                <a:cs typeface="Verdana" pitchFamily="34" charset="0"/>
              </a:rPr>
              <a:t>	Como una "minoría", no hay cualquier política para ayudarles en el campo educativo. Sin embargo, a los ojos de los docentes y la gestión escolar investigado, parecen ocupar un espacio mucho más grande de lo que tienen, debido a las dificultades en el aprendizaje de un nuevo idioma y las malas condiciones </a:t>
            </a:r>
            <a:r>
              <a:rPr lang="es-ES" sz="1400" smtClean="0">
                <a:latin typeface="Verdana" pitchFamily="34" charset="0"/>
                <a:ea typeface="Verdana" pitchFamily="34" charset="0"/>
                <a:cs typeface="Verdana" pitchFamily="34" charset="0"/>
              </a:rPr>
              <a:t>en que </a:t>
            </a:r>
            <a:r>
              <a:rPr lang="es-ES" sz="1400" dirty="0" smtClean="0">
                <a:latin typeface="Verdana" pitchFamily="34" charset="0"/>
                <a:ea typeface="Verdana" pitchFamily="34" charset="0"/>
                <a:cs typeface="Verdana" pitchFamily="34" charset="0"/>
              </a:rPr>
              <a:t>viven.</a:t>
            </a:r>
          </a:p>
          <a:p>
            <a:pPr algn="just">
              <a:buNone/>
            </a:pPr>
            <a:endParaRPr lang="es-ES" sz="1400" dirty="0" smtClean="0">
              <a:latin typeface="Verdana" pitchFamily="34" charset="0"/>
              <a:ea typeface="Verdana" pitchFamily="34" charset="0"/>
              <a:cs typeface="Verdana" pitchFamily="34" charset="0"/>
            </a:endParaRPr>
          </a:p>
          <a:p>
            <a:pPr algn="just">
              <a:buNone/>
            </a:pPr>
            <a:endParaRPr lang="es-ES" sz="1400" dirty="0" smtClean="0">
              <a:latin typeface="Verdana" pitchFamily="34" charset="0"/>
              <a:ea typeface="Verdana" pitchFamily="34" charset="0"/>
              <a:cs typeface="Verdana" pitchFamily="34" charset="0"/>
            </a:endParaRPr>
          </a:p>
          <a:p>
            <a:pPr algn="just">
              <a:buNone/>
            </a:pPr>
            <a:endParaRPr lang="pt-BR" sz="1400"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rmAutofit/>
          </a:bodyPr>
          <a:lstStyle/>
          <a:p>
            <a:r>
              <a:rPr lang="en-US" sz="3100" dirty="0" smtClean="0"/>
              <a:t>BRAZIL – a country </a:t>
            </a:r>
            <a:r>
              <a:rPr lang="en-US" sz="3100" dirty="0" smtClean="0">
                <a:solidFill>
                  <a:schemeClr val="tx1"/>
                </a:solidFill>
              </a:rPr>
              <a:t>of many ethnicities</a:t>
            </a:r>
            <a:r>
              <a:rPr lang="pt-BR" sz="3100" dirty="0"/>
              <a:t/>
            </a:r>
            <a:br>
              <a:rPr lang="pt-BR" sz="3100" dirty="0"/>
            </a:br>
            <a:r>
              <a:rPr lang="es-ES_tradnl" sz="3100" dirty="0" smtClean="0"/>
              <a:t>BRASIL - un país </a:t>
            </a:r>
            <a:r>
              <a:rPr lang="es-ES_tradnl" sz="3100" dirty="0" smtClean="0">
                <a:solidFill>
                  <a:schemeClr val="tx1"/>
                </a:solidFill>
              </a:rPr>
              <a:t>de muchas etnias </a:t>
            </a:r>
            <a:endParaRPr lang="es-ES_tradnl" sz="3100" dirty="0">
              <a:solidFill>
                <a:schemeClr val="tx1"/>
              </a:solidFill>
              <a:latin typeface="Verdana" pitchFamily="34" charset="0"/>
              <a:ea typeface="Verdana" pitchFamily="34" charset="0"/>
              <a:cs typeface="Verdana" pitchFamily="34" charset="0"/>
            </a:endParaRPr>
          </a:p>
        </p:txBody>
      </p:sp>
      <p:sp>
        <p:nvSpPr>
          <p:cNvPr id="6" name="Espaço Reservado para Texto 5"/>
          <p:cNvSpPr>
            <a:spLocks noGrp="1"/>
          </p:cNvSpPr>
          <p:nvPr>
            <p:ph type="body" idx="1"/>
          </p:nvPr>
        </p:nvSpPr>
        <p:spPr>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algn="ctr"/>
            <a:r>
              <a:rPr lang="en-US" dirty="0" smtClean="0"/>
              <a:t>English</a:t>
            </a:r>
            <a:endParaRPr lang="en-US" dirty="0"/>
          </a:p>
        </p:txBody>
      </p:sp>
      <p:sp>
        <p:nvSpPr>
          <p:cNvPr id="3" name="Espaço Reservado para Conteúdo 2"/>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marL="0" lvl="0" indent="0" algn="just">
              <a:buNone/>
            </a:pPr>
            <a:endParaRPr lang="en-US" sz="2000" dirty="0" smtClean="0">
              <a:latin typeface="Verdana" pitchFamily="34" charset="0"/>
              <a:ea typeface="Verdana" pitchFamily="34" charset="0"/>
              <a:cs typeface="Verdana" pitchFamily="34" charset="0"/>
            </a:endParaRPr>
          </a:p>
          <a:p>
            <a:pPr lvl="0" algn="just"/>
            <a:r>
              <a:rPr lang="en-US" sz="2000" dirty="0" smtClean="0">
                <a:latin typeface="Verdana" pitchFamily="34" charset="0"/>
                <a:ea typeface="Verdana" pitchFamily="34" charset="0"/>
                <a:cs typeface="Verdana" pitchFamily="34" charset="0"/>
              </a:rPr>
              <a:t>Brazil: Fifth largest country in the world in territorial size </a:t>
            </a:r>
          </a:p>
          <a:p>
            <a:pPr lvl="0">
              <a:buNone/>
            </a:pPr>
            <a:endParaRPr lang="en-US" sz="2000" dirty="0" smtClean="0">
              <a:latin typeface="Verdana" pitchFamily="34" charset="0"/>
              <a:ea typeface="Verdana" pitchFamily="34" charset="0"/>
              <a:cs typeface="Verdana" pitchFamily="34" charset="0"/>
            </a:endParaRPr>
          </a:p>
          <a:p>
            <a:pPr lvl="0" algn="just"/>
            <a:r>
              <a:rPr lang="en-US" sz="2000" dirty="0" smtClean="0">
                <a:latin typeface="Verdana" pitchFamily="34" charset="0"/>
                <a:ea typeface="Verdana" pitchFamily="34" charset="0"/>
                <a:cs typeface="Verdana" pitchFamily="34" charset="0"/>
              </a:rPr>
              <a:t>Estimated population (2013): 201.032.714 </a:t>
            </a:r>
            <a:r>
              <a:rPr lang="en-US" sz="2000" dirty="0" smtClean="0">
                <a:solidFill>
                  <a:schemeClr val="tx1"/>
                </a:solidFill>
                <a:latin typeface="Verdana" pitchFamily="34" charset="0"/>
                <a:ea typeface="Verdana" pitchFamily="34" charset="0"/>
                <a:cs typeface="Verdana" pitchFamily="34" charset="0"/>
              </a:rPr>
              <a:t>people</a:t>
            </a:r>
            <a:r>
              <a:rPr lang="en-US" sz="2000" dirty="0" smtClean="0">
                <a:solidFill>
                  <a:srgbClr val="FF0000"/>
                </a:solidFill>
                <a:latin typeface="Verdana" pitchFamily="34" charset="0"/>
                <a:ea typeface="Verdana" pitchFamily="34" charset="0"/>
                <a:cs typeface="Verdana" pitchFamily="34" charset="0"/>
              </a:rPr>
              <a:t> </a:t>
            </a:r>
            <a:r>
              <a:rPr lang="en-US" sz="2000" dirty="0" smtClean="0">
                <a:latin typeface="Verdana" pitchFamily="34" charset="0"/>
                <a:ea typeface="Verdana" pitchFamily="34" charset="0"/>
                <a:cs typeface="Verdana" pitchFamily="34" charset="0"/>
              </a:rPr>
              <a:t>with 89.4% living in urban areas </a:t>
            </a:r>
          </a:p>
          <a:p>
            <a:pPr algn="just"/>
            <a:endParaRPr lang="pt-BR" sz="1600" dirty="0" smtClean="0">
              <a:latin typeface="Verdana" pitchFamily="34" charset="0"/>
              <a:ea typeface="Verdana" pitchFamily="34" charset="0"/>
              <a:cs typeface="Verdana" pitchFamily="34" charset="0"/>
            </a:endParaRPr>
          </a:p>
          <a:p>
            <a:pPr algn="just"/>
            <a:endParaRPr lang="pt-BR" sz="1600" dirty="0" smtClean="0"/>
          </a:p>
        </p:txBody>
      </p:sp>
      <p:sp>
        <p:nvSpPr>
          <p:cNvPr id="7" name="Espaço Reservado para Texto 6"/>
          <p:cNvSpPr>
            <a:spLocks noGrp="1"/>
          </p:cNvSpPr>
          <p:nvPr>
            <p:ph type="body" sz="quarter" idx="3"/>
          </p:nvPr>
        </p:nvSpPr>
        <p:spPr>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algn="ctr"/>
            <a:r>
              <a:rPr lang="es-ES_tradnl" dirty="0" smtClean="0"/>
              <a:t>Español</a:t>
            </a:r>
            <a:endParaRPr lang="es-ES_tradnl" dirty="0"/>
          </a:p>
        </p:txBody>
      </p:sp>
      <p:sp>
        <p:nvSpPr>
          <p:cNvPr id="4" name="Espaço Reservado para Conteúdo 3"/>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marL="0" indent="0" algn="just">
              <a:buNone/>
            </a:pPr>
            <a:endParaRPr lang="es-ES" sz="2000" dirty="0" smtClean="0">
              <a:latin typeface="Verdana" pitchFamily="34" charset="0"/>
              <a:ea typeface="Verdana" pitchFamily="34" charset="0"/>
              <a:cs typeface="Verdana" pitchFamily="34" charset="0"/>
            </a:endParaRPr>
          </a:p>
          <a:p>
            <a:pPr algn="just"/>
            <a:r>
              <a:rPr lang="es-ES" sz="2000" dirty="0" smtClean="0">
                <a:latin typeface="Verdana" pitchFamily="34" charset="0"/>
                <a:ea typeface="Verdana" pitchFamily="34" charset="0"/>
                <a:cs typeface="Verdana" pitchFamily="34" charset="0"/>
              </a:rPr>
              <a:t>Brasil: quinto país más grande del mundo en extensión territorial</a:t>
            </a:r>
          </a:p>
          <a:p>
            <a:pPr>
              <a:buNone/>
            </a:pPr>
            <a:endParaRPr lang="es-ES" sz="2000" dirty="0" smtClean="0">
              <a:latin typeface="Verdana" pitchFamily="34" charset="0"/>
              <a:ea typeface="Verdana" pitchFamily="34" charset="0"/>
              <a:cs typeface="Verdana" pitchFamily="34" charset="0"/>
            </a:endParaRPr>
          </a:p>
          <a:p>
            <a:pPr algn="just"/>
            <a:r>
              <a:rPr lang="es-ES" sz="2000" dirty="0" smtClean="0">
                <a:latin typeface="Verdana" pitchFamily="34" charset="0"/>
                <a:ea typeface="Verdana" pitchFamily="34" charset="0"/>
                <a:cs typeface="Verdana" pitchFamily="34" charset="0"/>
              </a:rPr>
              <a:t>Población estimada (2013): 201.032.714 habitantes, </a:t>
            </a:r>
            <a:r>
              <a:rPr lang="es-ES" sz="2000" dirty="0" smtClean="0">
                <a:solidFill>
                  <a:schemeClr val="tx1"/>
                </a:solidFill>
                <a:latin typeface="Verdana" pitchFamily="34" charset="0"/>
                <a:ea typeface="Verdana" pitchFamily="34" charset="0"/>
                <a:cs typeface="Verdana" pitchFamily="34" charset="0"/>
              </a:rPr>
              <a:t>con un 89,4% que vive en zonas urbanas</a:t>
            </a:r>
          </a:p>
          <a:p>
            <a:endParaRPr lang="es-ES" sz="2400" dirty="0" smtClean="0">
              <a:latin typeface="Verdana" pitchFamily="34" charset="0"/>
              <a:ea typeface="Verdana" pitchFamily="34" charset="0"/>
              <a:cs typeface="Verdana" pitchFamily="34" charset="0"/>
            </a:endParaRPr>
          </a:p>
          <a:p>
            <a:endParaRPr lang="pt-BR" sz="2400"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1"/>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rmAutofit/>
          </a:bodyPr>
          <a:lstStyle/>
          <a:p>
            <a:r>
              <a:rPr lang="pt-BR" sz="3100" dirty="0" smtClean="0"/>
              <a:t>BRAZIL – </a:t>
            </a:r>
            <a:r>
              <a:rPr lang="pt-BR" sz="3100" dirty="0"/>
              <a:t>a </a:t>
            </a:r>
            <a:r>
              <a:rPr lang="en-US" sz="3100" dirty="0" smtClean="0"/>
              <a:t>country </a:t>
            </a:r>
            <a:r>
              <a:rPr lang="en-US" sz="3100" dirty="0" smtClean="0">
                <a:solidFill>
                  <a:schemeClr val="tx1"/>
                </a:solidFill>
              </a:rPr>
              <a:t>of many ethnicities</a:t>
            </a:r>
            <a:r>
              <a:rPr lang="en-US" sz="3100" dirty="0" smtClean="0"/>
              <a:t/>
            </a:r>
            <a:br>
              <a:rPr lang="en-US" sz="3100" dirty="0" smtClean="0"/>
            </a:br>
            <a:r>
              <a:rPr lang="pt-BR" sz="3100" dirty="0" smtClean="0"/>
              <a:t>BRASIL </a:t>
            </a:r>
            <a:r>
              <a:rPr lang="pt-BR" sz="3100" dirty="0"/>
              <a:t>- </a:t>
            </a:r>
            <a:r>
              <a:rPr lang="es-ES_tradnl" sz="3100" dirty="0" smtClean="0">
                <a:solidFill>
                  <a:schemeClr val="tx1"/>
                </a:solidFill>
              </a:rPr>
              <a:t>un país de muchas etnias </a:t>
            </a:r>
            <a:endParaRPr lang="es-ES_tradnl" sz="3100" dirty="0">
              <a:solidFill>
                <a:schemeClr val="tx1"/>
              </a:solidFill>
              <a:latin typeface="Verdana" pitchFamily="34" charset="0"/>
              <a:ea typeface="Verdana" pitchFamily="34" charset="0"/>
              <a:cs typeface="Verdana" pitchFamily="34" charset="0"/>
            </a:endParaRPr>
          </a:p>
        </p:txBody>
      </p:sp>
      <p:pic>
        <p:nvPicPr>
          <p:cNvPr id="14" name="Espaço Reservado para Conteúdo 13" descr="graficoimigrantes.jpg"/>
          <p:cNvPicPr>
            <a:picLocks noGrp="1" noChangeAspect="1"/>
          </p:cNvPicPr>
          <p:nvPr>
            <p:ph idx="1"/>
          </p:nvPr>
        </p:nvPicPr>
        <p:blipFill>
          <a:blip r:embed="rId2">
            <a:lum bright="-20000" contrast="40000"/>
          </a:blip>
          <a:stretch>
            <a:fillRect/>
          </a:stretch>
        </p:blipFill>
        <p:spPr>
          <a:xfrm>
            <a:off x="2428860" y="1500562"/>
            <a:ext cx="3786214" cy="5000272"/>
          </a:xfr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solidFill>
            <a:schemeClr val="accent3"/>
          </a:solidFill>
          <a:ln/>
        </p:spPr>
        <p:style>
          <a:lnRef idx="2">
            <a:schemeClr val="dk1"/>
          </a:lnRef>
          <a:fillRef idx="1">
            <a:schemeClr val="lt1"/>
          </a:fillRef>
          <a:effectRef idx="0">
            <a:schemeClr val="dk1"/>
          </a:effectRef>
          <a:fontRef idx="minor">
            <a:schemeClr val="dk1"/>
          </a:fontRef>
        </p:style>
        <p:txBody>
          <a:bodyPr>
            <a:noAutofit/>
          </a:bodyPr>
          <a:lstStyle/>
          <a:p>
            <a:r>
              <a:rPr lang="pt-BR" sz="2400" dirty="0" smtClean="0">
                <a:latin typeface="Verdana" pitchFamily="34" charset="0"/>
                <a:ea typeface="Verdana" pitchFamily="34" charset="0"/>
                <a:cs typeface="Verdana" pitchFamily="34" charset="0"/>
              </a:rPr>
              <a:t/>
            </a:r>
            <a:br>
              <a:rPr lang="pt-BR" sz="2400" dirty="0" smtClean="0">
                <a:latin typeface="Verdana" pitchFamily="34" charset="0"/>
                <a:ea typeface="Verdana" pitchFamily="34" charset="0"/>
                <a:cs typeface="Verdana" pitchFamily="34" charset="0"/>
              </a:rPr>
            </a:br>
            <a:r>
              <a:rPr lang="en-US" sz="2400" dirty="0" smtClean="0">
                <a:latin typeface="Verdana" pitchFamily="34" charset="0"/>
                <a:ea typeface="Verdana" pitchFamily="34" charset="0"/>
                <a:cs typeface="Verdana" pitchFamily="34" charset="0"/>
              </a:rPr>
              <a:t>Brazilian educational system</a:t>
            </a:r>
            <a:br>
              <a:rPr lang="en-US" sz="2400" dirty="0" smtClean="0">
                <a:latin typeface="Verdana" pitchFamily="34" charset="0"/>
                <a:ea typeface="Verdana" pitchFamily="34" charset="0"/>
                <a:cs typeface="Verdana" pitchFamily="34" charset="0"/>
              </a:rPr>
            </a:br>
            <a:r>
              <a:rPr lang="es-ES_tradnl" sz="2400" dirty="0" smtClean="0">
                <a:latin typeface="Verdana" pitchFamily="34" charset="0"/>
                <a:ea typeface="Verdana" pitchFamily="34" charset="0"/>
                <a:cs typeface="Verdana" pitchFamily="34" charset="0"/>
              </a:rPr>
              <a:t>Sistema educativo brasileño</a:t>
            </a:r>
            <a:br>
              <a:rPr lang="es-ES_tradnl" sz="2400" dirty="0" smtClean="0">
                <a:latin typeface="Verdana" pitchFamily="34" charset="0"/>
                <a:ea typeface="Verdana" pitchFamily="34" charset="0"/>
                <a:cs typeface="Verdana" pitchFamily="34" charset="0"/>
              </a:rPr>
            </a:br>
            <a:endParaRPr lang="es-ES_tradnl" sz="2400" dirty="0">
              <a:latin typeface="Verdana" pitchFamily="34" charset="0"/>
              <a:ea typeface="Verdana" pitchFamily="34" charset="0"/>
              <a:cs typeface="Verdana" pitchFamily="34" charset="0"/>
            </a:endParaRPr>
          </a:p>
        </p:txBody>
      </p:sp>
      <p:sp>
        <p:nvSpPr>
          <p:cNvPr id="7" name="Espaço Reservado para Texto 6"/>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sp>
        <p:nvSpPr>
          <p:cNvPr id="4" name="Espaço Reservado para Conteúdo 3"/>
          <p:cNvSpPr>
            <a:spLocks noGrp="1"/>
          </p:cNvSpPr>
          <p:nvPr>
            <p:ph sz="half" idx="2"/>
          </p:nvPr>
        </p:nvSpPr>
        <p:spPr>
          <a:solidFill>
            <a:schemeClr val="accent6">
              <a:lumMod val="60000"/>
              <a:lumOff val="40000"/>
            </a:schemeClr>
          </a:solidFill>
          <a:ln w="28575">
            <a:solidFill>
              <a:schemeClr val="tx1"/>
            </a:solidFill>
          </a:ln>
        </p:spPr>
        <p:txBody>
          <a:bodyPr>
            <a:normAutofit fontScale="40000" lnSpcReduction="20000"/>
          </a:bodyPr>
          <a:lstStyle/>
          <a:p>
            <a:pPr>
              <a:buNone/>
            </a:pPr>
            <a:endParaRPr lang="pt-BR" sz="1600" dirty="0" smtClean="0"/>
          </a:p>
          <a:p>
            <a:pPr algn="just">
              <a:buNone/>
            </a:pPr>
            <a:r>
              <a:rPr lang="pt-BR" sz="1600" dirty="0" smtClean="0"/>
              <a:t>	</a:t>
            </a:r>
          </a:p>
          <a:p>
            <a:pPr>
              <a:buNone/>
            </a:pPr>
            <a:r>
              <a:rPr lang="en-US" dirty="0" smtClean="0"/>
              <a:t>	</a:t>
            </a:r>
            <a:r>
              <a:rPr lang="en-US" sz="4000" dirty="0" smtClean="0">
                <a:latin typeface="Verdana" pitchFamily="34" charset="0"/>
                <a:ea typeface="Verdana" pitchFamily="34" charset="0"/>
                <a:cs typeface="Verdana" pitchFamily="34" charset="0"/>
              </a:rPr>
              <a:t>Basic education is made up of three parts:</a:t>
            </a:r>
          </a:p>
          <a:p>
            <a:pPr>
              <a:buNone/>
            </a:pPr>
            <a:endParaRPr lang="en-US" sz="4000" dirty="0" smtClean="0">
              <a:latin typeface="Verdana" pitchFamily="34" charset="0"/>
              <a:ea typeface="Verdana" pitchFamily="34" charset="0"/>
              <a:cs typeface="Verdana" pitchFamily="34" charset="0"/>
            </a:endParaRPr>
          </a:p>
          <a:p>
            <a:pPr algn="just"/>
            <a:r>
              <a:rPr lang="en-US" sz="4000" b="1" dirty="0" smtClean="0">
                <a:latin typeface="Verdana" pitchFamily="34" charset="0"/>
                <a:ea typeface="Verdana" pitchFamily="34" charset="0"/>
                <a:cs typeface="Verdana" pitchFamily="34" charset="0"/>
              </a:rPr>
              <a:t>1ª) kindergarten – 0 to 5 years of age </a:t>
            </a:r>
            <a:r>
              <a:rPr lang="en-US" sz="4000" dirty="0" smtClean="0">
                <a:latin typeface="Verdana" pitchFamily="34" charset="0"/>
                <a:ea typeface="Verdana" pitchFamily="34" charset="0"/>
                <a:cs typeface="Verdana" pitchFamily="34" charset="0"/>
              </a:rPr>
              <a:t>(an estimated 182.500 students enrolled in the city of São Paulo)</a:t>
            </a:r>
          </a:p>
          <a:p>
            <a:pPr marL="0" indent="0" algn="just">
              <a:buNone/>
            </a:pPr>
            <a:r>
              <a:rPr lang="en-US" sz="4000" dirty="0" smtClean="0">
                <a:latin typeface="Verdana" pitchFamily="34" charset="0"/>
                <a:ea typeface="Verdana" pitchFamily="34" charset="0"/>
                <a:cs typeface="Verdana" pitchFamily="34" charset="0"/>
              </a:rPr>
              <a:t> </a:t>
            </a:r>
          </a:p>
          <a:p>
            <a:r>
              <a:rPr lang="en-US" sz="4000" b="1" dirty="0" smtClean="0">
                <a:latin typeface="Verdana" pitchFamily="34" charset="0"/>
                <a:ea typeface="Verdana" pitchFamily="34" charset="0"/>
                <a:cs typeface="Verdana" pitchFamily="34" charset="0"/>
              </a:rPr>
              <a:t>2ª) Fundamental education– 6 to 14 years of age</a:t>
            </a:r>
            <a:r>
              <a:rPr lang="en-US" sz="4000" dirty="0" smtClean="0">
                <a:latin typeface="Verdana" pitchFamily="34" charset="0"/>
                <a:ea typeface="Verdana" pitchFamily="34" charset="0"/>
                <a:cs typeface="Verdana" pitchFamily="34" charset="0"/>
              </a:rPr>
              <a:t> (an estimated 1.531.007 students enrolled in the city of São Paulo) </a:t>
            </a:r>
          </a:p>
          <a:p>
            <a:endParaRPr lang="en-US" sz="4000" dirty="0" smtClean="0">
              <a:latin typeface="Verdana" pitchFamily="34" charset="0"/>
              <a:ea typeface="Verdana" pitchFamily="34" charset="0"/>
              <a:cs typeface="Verdana" pitchFamily="34" charset="0"/>
            </a:endParaRPr>
          </a:p>
          <a:p>
            <a:pPr algn="just"/>
            <a:r>
              <a:rPr lang="en-US" sz="4000" b="1" dirty="0" smtClean="0">
                <a:latin typeface="Verdana" pitchFamily="34" charset="0"/>
                <a:ea typeface="Verdana" pitchFamily="34" charset="0"/>
                <a:cs typeface="Verdana" pitchFamily="34" charset="0"/>
              </a:rPr>
              <a:t>3ª) High School – 15 to 17 years of age </a:t>
            </a:r>
            <a:r>
              <a:rPr lang="en-US" sz="4000" dirty="0" smtClean="0">
                <a:latin typeface="Verdana" pitchFamily="34" charset="0"/>
                <a:ea typeface="Verdana" pitchFamily="34" charset="0"/>
                <a:cs typeface="Verdana" pitchFamily="34" charset="0"/>
              </a:rPr>
              <a:t>(an estimated 504.615 students enrolled in the city of São Paulo) </a:t>
            </a:r>
          </a:p>
          <a:p>
            <a:pPr>
              <a:buNone/>
            </a:pPr>
            <a:endParaRPr lang="pt-BR" dirty="0"/>
          </a:p>
        </p:txBody>
      </p:sp>
      <p:sp>
        <p:nvSpPr>
          <p:cNvPr id="8" name="Espaço Reservado para Texto 7"/>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s-ES_tradnl" dirty="0" smtClean="0"/>
              <a:t>Español</a:t>
            </a:r>
            <a:endParaRPr lang="es-ES_tradnl" dirty="0"/>
          </a:p>
        </p:txBody>
      </p:sp>
      <p:sp>
        <p:nvSpPr>
          <p:cNvPr id="11" name="Espaço Reservado para Conteúdo 10"/>
          <p:cNvSpPr>
            <a:spLocks noGrp="1"/>
          </p:cNvSpPr>
          <p:nvPr>
            <p:ph sz="quarter" idx="4"/>
          </p:nvPr>
        </p:nvSpPr>
        <p:spPr>
          <a:solidFill>
            <a:schemeClr val="accent6">
              <a:lumMod val="60000"/>
              <a:lumOff val="40000"/>
            </a:schemeClr>
          </a:solidFill>
          <a:ln w="28575">
            <a:solidFill>
              <a:schemeClr val="tx1"/>
            </a:solidFill>
          </a:ln>
        </p:spPr>
        <p:txBody>
          <a:bodyPr>
            <a:normAutofit fontScale="25000" lnSpcReduction="20000"/>
          </a:bodyPr>
          <a:lstStyle/>
          <a:p>
            <a:endParaRPr lang="pt-BR" dirty="0" smtClean="0"/>
          </a:p>
          <a:p>
            <a:pPr algn="just">
              <a:buNone/>
            </a:pPr>
            <a:r>
              <a:rPr lang="es-ES" dirty="0" smtClean="0"/>
              <a:t>	</a:t>
            </a:r>
            <a:r>
              <a:rPr lang="es-ES" sz="5600" dirty="0" smtClean="0">
                <a:latin typeface="Verdana" pitchFamily="34" charset="0"/>
                <a:ea typeface="Verdana" pitchFamily="34" charset="0"/>
                <a:cs typeface="Verdana" pitchFamily="34" charset="0"/>
              </a:rPr>
              <a:t>La educación básica se compone de tres partes:</a:t>
            </a:r>
          </a:p>
          <a:p>
            <a:pPr algn="just">
              <a:buNone/>
            </a:pPr>
            <a:endParaRPr lang="es-ES" sz="5600" dirty="0" smtClean="0">
              <a:latin typeface="Verdana" pitchFamily="34" charset="0"/>
              <a:ea typeface="Verdana" pitchFamily="34" charset="0"/>
              <a:cs typeface="Verdana" pitchFamily="34" charset="0"/>
            </a:endParaRPr>
          </a:p>
          <a:p>
            <a:pPr algn="just"/>
            <a:r>
              <a:rPr lang="es-ES" sz="5600" b="1" dirty="0" smtClean="0">
                <a:latin typeface="Verdana" pitchFamily="34" charset="0"/>
                <a:ea typeface="Verdana" pitchFamily="34" charset="0"/>
                <a:cs typeface="Verdana" pitchFamily="34" charset="0"/>
              </a:rPr>
              <a:t>1ª) Educación de la primera infancia </a:t>
            </a:r>
            <a:r>
              <a:rPr lang="es-ES" sz="5600" dirty="0" smtClean="0">
                <a:latin typeface="Verdana" pitchFamily="34" charset="0"/>
                <a:ea typeface="Verdana" pitchFamily="34" charset="0"/>
                <a:cs typeface="Verdana" pitchFamily="34" charset="0"/>
              </a:rPr>
              <a:t>- </a:t>
            </a:r>
            <a:r>
              <a:rPr lang="es-ES" sz="5600" b="1" dirty="0" smtClean="0">
                <a:latin typeface="Verdana" pitchFamily="34" charset="0"/>
                <a:ea typeface="Verdana" pitchFamily="34" charset="0"/>
                <a:cs typeface="Verdana" pitchFamily="34" charset="0"/>
              </a:rPr>
              <a:t>de 0 a 5 años de edad </a:t>
            </a:r>
            <a:r>
              <a:rPr lang="es-ES" sz="5600" dirty="0" smtClean="0">
                <a:latin typeface="Verdana" pitchFamily="34" charset="0"/>
                <a:ea typeface="Verdana" pitchFamily="34" charset="0"/>
                <a:cs typeface="Verdana" pitchFamily="34" charset="0"/>
              </a:rPr>
              <a:t>(un estimado de 182.500 estudiantes matriculados en la ciudad de São Paulo)</a:t>
            </a:r>
          </a:p>
          <a:p>
            <a:pPr algn="just"/>
            <a:endParaRPr lang="es-ES" sz="5600" dirty="0" smtClean="0">
              <a:latin typeface="Verdana" pitchFamily="34" charset="0"/>
              <a:ea typeface="Verdana" pitchFamily="34" charset="0"/>
              <a:cs typeface="Verdana" pitchFamily="34" charset="0"/>
            </a:endParaRPr>
          </a:p>
          <a:p>
            <a:r>
              <a:rPr lang="es-ES" sz="5600" b="1" dirty="0" smtClean="0">
                <a:latin typeface="Verdana" pitchFamily="34" charset="0"/>
                <a:ea typeface="Verdana" pitchFamily="34" charset="0"/>
                <a:cs typeface="Verdana" pitchFamily="34" charset="0"/>
              </a:rPr>
              <a:t>2ª)</a:t>
            </a:r>
            <a:r>
              <a:rPr lang="es-ES" sz="5600" dirty="0" smtClean="0">
                <a:latin typeface="Verdana" pitchFamily="34" charset="0"/>
                <a:ea typeface="Verdana" pitchFamily="34" charset="0"/>
                <a:cs typeface="Verdana" pitchFamily="34" charset="0"/>
              </a:rPr>
              <a:t> </a:t>
            </a:r>
            <a:r>
              <a:rPr lang="es-ES" sz="5600" b="1" dirty="0" smtClean="0">
                <a:latin typeface="Verdana" pitchFamily="34" charset="0"/>
                <a:ea typeface="Verdana" pitchFamily="34" charset="0"/>
                <a:cs typeface="Verdana" pitchFamily="34" charset="0"/>
              </a:rPr>
              <a:t>Educación Elemental </a:t>
            </a:r>
            <a:r>
              <a:rPr lang="es-ES" sz="5600" dirty="0" smtClean="0">
                <a:latin typeface="Verdana" pitchFamily="34" charset="0"/>
                <a:ea typeface="Verdana" pitchFamily="34" charset="0"/>
                <a:cs typeface="Verdana" pitchFamily="34" charset="0"/>
              </a:rPr>
              <a:t>- </a:t>
            </a:r>
            <a:r>
              <a:rPr lang="es-ES" sz="5600" b="1" dirty="0" smtClean="0">
                <a:latin typeface="Verdana" pitchFamily="34" charset="0"/>
                <a:ea typeface="Verdana" pitchFamily="34" charset="0"/>
                <a:cs typeface="Verdana" pitchFamily="34" charset="0"/>
              </a:rPr>
              <a:t>de 6 a 14 años de edad </a:t>
            </a:r>
            <a:r>
              <a:rPr lang="es-ES" sz="5600" dirty="0" smtClean="0">
                <a:latin typeface="Verdana" pitchFamily="34" charset="0"/>
                <a:ea typeface="Verdana" pitchFamily="34" charset="0"/>
                <a:cs typeface="Verdana" pitchFamily="34" charset="0"/>
              </a:rPr>
              <a:t>(un estimado de 1.531.007 estudiantes matriculados en la ciudad de São Paulo)</a:t>
            </a:r>
          </a:p>
          <a:p>
            <a:endParaRPr lang="es-ES" sz="5600" dirty="0" smtClean="0">
              <a:latin typeface="Verdana" pitchFamily="34" charset="0"/>
              <a:ea typeface="Verdana" pitchFamily="34" charset="0"/>
              <a:cs typeface="Verdana" pitchFamily="34" charset="0"/>
            </a:endParaRPr>
          </a:p>
          <a:p>
            <a:r>
              <a:rPr lang="es-ES" sz="5600" b="1" dirty="0" smtClean="0">
                <a:latin typeface="Verdana" pitchFamily="34" charset="0"/>
                <a:ea typeface="Verdana" pitchFamily="34" charset="0"/>
                <a:cs typeface="Verdana" pitchFamily="34" charset="0"/>
              </a:rPr>
              <a:t>3ª)</a:t>
            </a:r>
            <a:r>
              <a:rPr lang="es-ES" sz="5600" dirty="0" smtClean="0">
                <a:latin typeface="Verdana" pitchFamily="34" charset="0"/>
                <a:ea typeface="Verdana" pitchFamily="34" charset="0"/>
                <a:cs typeface="Verdana" pitchFamily="34" charset="0"/>
              </a:rPr>
              <a:t> </a:t>
            </a:r>
            <a:r>
              <a:rPr lang="es-ES" sz="5600" b="1" dirty="0" smtClean="0">
                <a:latin typeface="Verdana" pitchFamily="34" charset="0"/>
                <a:ea typeface="Verdana" pitchFamily="34" charset="0"/>
                <a:cs typeface="Verdana" pitchFamily="34" charset="0"/>
              </a:rPr>
              <a:t>Enseñanza Media (Secundaria) - 15 a 17 años de edad </a:t>
            </a:r>
            <a:r>
              <a:rPr lang="es-ES" sz="5600" dirty="0" smtClean="0">
                <a:latin typeface="Verdana" pitchFamily="34" charset="0"/>
                <a:ea typeface="Verdana" pitchFamily="34" charset="0"/>
                <a:cs typeface="Verdana" pitchFamily="34" charset="0"/>
              </a:rPr>
              <a:t>(un estimado de 504.615 estudiantes matriculados en la ciudad de São Paulo)</a:t>
            </a:r>
            <a:endParaRPr lang="pt-BR" sz="5600"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solidFill>
            <a:schemeClr val="accent3"/>
          </a:solidFill>
          <a:ln w="28575">
            <a:solidFill>
              <a:schemeClr val="tx1"/>
            </a:solidFill>
          </a:ln>
        </p:spPr>
        <p:txBody>
          <a:bodyPr>
            <a:normAutofit fontScale="90000"/>
          </a:bodyPr>
          <a:lstStyle/>
          <a:p>
            <a:r>
              <a:rPr lang="en-US" sz="2800" dirty="0" smtClean="0"/>
              <a:t>The city of Sao Paulo: The 4th biggest metropolis in the world</a:t>
            </a:r>
            <a:r>
              <a:rPr lang="pt-BR" sz="2800" dirty="0" smtClean="0"/>
              <a:t/>
            </a:r>
            <a:br>
              <a:rPr lang="pt-BR" sz="2800" dirty="0" smtClean="0"/>
            </a:br>
            <a:r>
              <a:rPr lang="es-ES" sz="2800" dirty="0" smtClean="0"/>
              <a:t> La ciudad de Sao Paulo: La cuarta metrópoli más grande del mundo</a:t>
            </a:r>
            <a:endParaRPr lang="pt-BR" sz="2800" dirty="0">
              <a:latin typeface="Verdana" pitchFamily="34" charset="0"/>
              <a:ea typeface="Verdana" pitchFamily="34" charset="0"/>
              <a:cs typeface="Verdana" pitchFamily="34" charset="0"/>
            </a:endParaRPr>
          </a:p>
        </p:txBody>
      </p:sp>
      <p:sp>
        <p:nvSpPr>
          <p:cNvPr id="6" name="Espaço Reservado para Texto 5"/>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sp>
        <p:nvSpPr>
          <p:cNvPr id="7" name="Espaço Reservado para Conteúdo 6"/>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algn="just"/>
            <a:r>
              <a:rPr lang="en-US" sz="1600" dirty="0" smtClean="0">
                <a:latin typeface="Verdana" pitchFamily="34" charset="0"/>
                <a:ea typeface="Verdana" pitchFamily="34" charset="0"/>
                <a:cs typeface="Verdana" pitchFamily="34" charset="0"/>
              </a:rPr>
              <a:t>The city of São Paulo is the central command of the financial capital of the country:</a:t>
            </a:r>
            <a:endParaRPr lang="en-US" sz="1600" dirty="0">
              <a:latin typeface="Verdana" pitchFamily="34" charset="0"/>
              <a:ea typeface="Verdana" pitchFamily="34" charset="0"/>
              <a:cs typeface="Verdana" pitchFamily="34" charset="0"/>
            </a:endParaRPr>
          </a:p>
          <a:p>
            <a:pPr marL="360363" lvl="1" indent="-180975">
              <a:tabLst>
                <a:tab pos="360363" algn="l"/>
              </a:tabLst>
            </a:pPr>
            <a:r>
              <a:rPr lang="en-US" sz="1600" dirty="0" smtClean="0">
                <a:solidFill>
                  <a:schemeClr val="tx1"/>
                </a:solidFill>
                <a:latin typeface="Verdana" pitchFamily="34" charset="0"/>
                <a:ea typeface="Verdana" pitchFamily="34" charset="0"/>
                <a:cs typeface="Verdana" pitchFamily="34" charset="0"/>
              </a:rPr>
              <a:t>34.000 industries;</a:t>
            </a:r>
            <a:endParaRPr lang="en-US" sz="1600" dirty="0">
              <a:solidFill>
                <a:schemeClr val="tx1"/>
              </a:solidFill>
              <a:latin typeface="Verdana" pitchFamily="34" charset="0"/>
              <a:ea typeface="Verdana" pitchFamily="34" charset="0"/>
              <a:cs typeface="Verdana" pitchFamily="34" charset="0"/>
            </a:endParaRPr>
          </a:p>
          <a:p>
            <a:pPr marL="360363" lvl="1" indent="-180975">
              <a:tabLst>
                <a:tab pos="360363" algn="l"/>
              </a:tabLst>
            </a:pPr>
            <a:r>
              <a:rPr lang="en-US" sz="1600" dirty="0" smtClean="0">
                <a:solidFill>
                  <a:schemeClr val="tx1"/>
                </a:solidFill>
                <a:latin typeface="Verdana" pitchFamily="34" charset="0"/>
                <a:ea typeface="Verdana" pitchFamily="34" charset="0"/>
                <a:cs typeface="Verdana" pitchFamily="34" charset="0"/>
              </a:rPr>
              <a:t>240.000 shops;</a:t>
            </a:r>
          </a:p>
          <a:p>
            <a:pPr marL="360363" lvl="1" indent="-180975">
              <a:tabLst>
                <a:tab pos="360363" algn="l"/>
              </a:tabLst>
            </a:pPr>
            <a:r>
              <a:rPr lang="en-US" sz="1600" dirty="0" smtClean="0">
                <a:solidFill>
                  <a:schemeClr val="tx1"/>
                </a:solidFill>
                <a:latin typeface="Verdana" pitchFamily="34" charset="0"/>
                <a:ea typeface="Verdana" pitchFamily="34" charset="0"/>
                <a:cs typeface="Verdana" pitchFamily="34" charset="0"/>
              </a:rPr>
              <a:t>1.931 </a:t>
            </a:r>
            <a:r>
              <a:rPr lang="en-US" sz="1600" dirty="0">
                <a:solidFill>
                  <a:schemeClr val="tx1"/>
                </a:solidFill>
                <a:latin typeface="Verdana" pitchFamily="34" charset="0"/>
                <a:ea typeface="Verdana" pitchFamily="34" charset="0"/>
                <a:cs typeface="Verdana" pitchFamily="34" charset="0"/>
              </a:rPr>
              <a:t>bank </a:t>
            </a:r>
            <a:r>
              <a:rPr lang="en-US" sz="1600" dirty="0" smtClean="0">
                <a:solidFill>
                  <a:schemeClr val="tx1"/>
                </a:solidFill>
                <a:latin typeface="Verdana" pitchFamily="34" charset="0"/>
                <a:ea typeface="Verdana" pitchFamily="34" charset="0"/>
                <a:cs typeface="Verdana" pitchFamily="34" charset="0"/>
              </a:rPr>
              <a:t>agencies;</a:t>
            </a:r>
            <a:endParaRPr lang="en-US" sz="1600" dirty="0">
              <a:solidFill>
                <a:schemeClr val="tx1"/>
              </a:solidFill>
              <a:latin typeface="Verdana" pitchFamily="34" charset="0"/>
              <a:ea typeface="Verdana" pitchFamily="34" charset="0"/>
              <a:cs typeface="Verdana" pitchFamily="34" charset="0"/>
            </a:endParaRPr>
          </a:p>
          <a:p>
            <a:pPr marL="360363" lvl="1" indent="-180975"/>
            <a:r>
              <a:rPr lang="en-US" sz="1600" dirty="0" smtClean="0">
                <a:solidFill>
                  <a:schemeClr val="tx1"/>
                </a:solidFill>
                <a:latin typeface="Verdana" pitchFamily="34" charset="0"/>
                <a:ea typeface="Verdana" pitchFamily="34" charset="0"/>
                <a:cs typeface="Verdana" pitchFamily="34" charset="0"/>
              </a:rPr>
              <a:t>864.000 </a:t>
            </a:r>
            <a:r>
              <a:rPr lang="en-US" sz="1600" dirty="0">
                <a:solidFill>
                  <a:schemeClr val="tx1"/>
                </a:solidFill>
                <a:latin typeface="Verdana" pitchFamily="34" charset="0"/>
                <a:ea typeface="Verdana" pitchFamily="34" charset="0"/>
                <a:cs typeface="Verdana" pitchFamily="34" charset="0"/>
              </a:rPr>
              <a:t>credit </a:t>
            </a:r>
            <a:r>
              <a:rPr lang="en-US" sz="1600" dirty="0" smtClean="0">
                <a:solidFill>
                  <a:schemeClr val="tx1"/>
                </a:solidFill>
                <a:latin typeface="Verdana" pitchFamily="34" charset="0"/>
                <a:ea typeface="Verdana" pitchFamily="34" charset="0"/>
                <a:cs typeface="Verdana" pitchFamily="34" charset="0"/>
              </a:rPr>
              <a:t>card transactions per day.</a:t>
            </a:r>
          </a:p>
          <a:p>
            <a:pPr marL="360363" lvl="1" indent="-180975">
              <a:buNone/>
            </a:pPr>
            <a:endParaRPr lang="en-US" sz="1600" dirty="0" smtClean="0">
              <a:solidFill>
                <a:schemeClr val="tx1"/>
              </a:solidFill>
              <a:latin typeface="Verdana" pitchFamily="34" charset="0"/>
              <a:ea typeface="Verdana" pitchFamily="34" charset="0"/>
              <a:cs typeface="Verdana" pitchFamily="34" charset="0"/>
            </a:endParaRPr>
          </a:p>
          <a:p>
            <a:pPr lvl="0" algn="just"/>
            <a:r>
              <a:rPr lang="en-US" sz="1600" dirty="0" smtClean="0">
                <a:latin typeface="Verdana" pitchFamily="34" charset="0"/>
                <a:ea typeface="Verdana" pitchFamily="34" charset="0"/>
                <a:cs typeface="Verdana" pitchFamily="34" charset="0"/>
              </a:rPr>
              <a:t>Estimated population </a:t>
            </a:r>
            <a:r>
              <a:rPr lang="pt-BR" sz="1600" dirty="0" smtClean="0">
                <a:latin typeface="Verdana" pitchFamily="34" charset="0"/>
                <a:ea typeface="Verdana" pitchFamily="34" charset="0"/>
                <a:cs typeface="Verdana" pitchFamily="34" charset="0"/>
              </a:rPr>
              <a:t>(2013): 	 11.821.876 </a:t>
            </a:r>
            <a:r>
              <a:rPr lang="en-US" sz="1600" dirty="0" smtClean="0">
                <a:solidFill>
                  <a:schemeClr val="tx1"/>
                </a:solidFill>
                <a:latin typeface="Verdana" pitchFamily="34" charset="0"/>
                <a:ea typeface="Verdana" pitchFamily="34" charset="0"/>
                <a:cs typeface="Verdana" pitchFamily="34" charset="0"/>
              </a:rPr>
              <a:t>people.</a:t>
            </a:r>
          </a:p>
          <a:p>
            <a:endParaRPr lang="en-US" sz="2000" dirty="0" smtClean="0">
              <a:latin typeface="Verdana" pitchFamily="34" charset="0"/>
              <a:ea typeface="Verdana" pitchFamily="34" charset="0"/>
              <a:cs typeface="Verdana" pitchFamily="34" charset="0"/>
            </a:endParaRPr>
          </a:p>
          <a:p>
            <a:endParaRPr lang="en-US" sz="2000" dirty="0" smtClean="0">
              <a:latin typeface="Verdana" pitchFamily="34" charset="0"/>
              <a:ea typeface="Verdana" pitchFamily="34" charset="0"/>
              <a:cs typeface="Verdana" pitchFamily="34" charset="0"/>
            </a:endParaRPr>
          </a:p>
          <a:p>
            <a:endParaRPr lang="pt-BR" sz="2000" dirty="0">
              <a:latin typeface="Verdana" pitchFamily="34" charset="0"/>
              <a:ea typeface="Verdana" pitchFamily="34" charset="0"/>
              <a:cs typeface="Verdana" pitchFamily="34" charset="0"/>
            </a:endParaRPr>
          </a:p>
        </p:txBody>
      </p:sp>
      <p:sp>
        <p:nvSpPr>
          <p:cNvPr id="10" name="Espaço Reservado para Texto 5"/>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s-UY" dirty="0" smtClean="0"/>
              <a:t>Español</a:t>
            </a:r>
            <a:endParaRPr lang="es-UY" dirty="0"/>
          </a:p>
        </p:txBody>
      </p:sp>
      <p:sp>
        <p:nvSpPr>
          <p:cNvPr id="11" name="Espaço Reservado para Conteúdo 10"/>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algn="just"/>
            <a:r>
              <a:rPr lang="es-ES" sz="1600" dirty="0" smtClean="0">
                <a:solidFill>
                  <a:schemeClr val="tx1"/>
                </a:solidFill>
                <a:latin typeface="Verdana" pitchFamily="34" charset="0"/>
                <a:ea typeface="Verdana" pitchFamily="34" charset="0"/>
                <a:cs typeface="Verdana" pitchFamily="34" charset="0"/>
              </a:rPr>
              <a:t>La ciudad de São Paulo es el comando central de la capital financiera del país:</a:t>
            </a:r>
          </a:p>
          <a:p>
            <a:pPr lvl="1"/>
            <a:r>
              <a:rPr lang="es-ES" sz="1600" dirty="0">
                <a:solidFill>
                  <a:schemeClr val="tx1"/>
                </a:solidFill>
                <a:latin typeface="Verdana" pitchFamily="34" charset="0"/>
                <a:ea typeface="Verdana" pitchFamily="34" charset="0"/>
                <a:cs typeface="Verdana" pitchFamily="34" charset="0"/>
              </a:rPr>
              <a:t>34.000 </a:t>
            </a:r>
            <a:r>
              <a:rPr lang="es-ES" sz="1600" dirty="0" smtClean="0">
                <a:solidFill>
                  <a:schemeClr val="tx1"/>
                </a:solidFill>
                <a:latin typeface="Verdana" pitchFamily="34" charset="0"/>
                <a:ea typeface="Verdana" pitchFamily="34" charset="0"/>
                <a:cs typeface="Verdana" pitchFamily="34" charset="0"/>
              </a:rPr>
              <a:t>industrias;</a:t>
            </a:r>
          </a:p>
          <a:p>
            <a:pPr lvl="1"/>
            <a:r>
              <a:rPr lang="es-ES" sz="1600" dirty="0" smtClean="0">
                <a:solidFill>
                  <a:schemeClr val="tx1"/>
                </a:solidFill>
                <a:latin typeface="Verdana" pitchFamily="34" charset="0"/>
                <a:ea typeface="Verdana" pitchFamily="34" charset="0"/>
                <a:cs typeface="Verdana" pitchFamily="34" charset="0"/>
              </a:rPr>
              <a:t>240.000 tiendas;</a:t>
            </a:r>
            <a:endParaRPr lang="es-ES" sz="1600" dirty="0">
              <a:solidFill>
                <a:schemeClr val="tx1"/>
              </a:solidFill>
              <a:latin typeface="Verdana" pitchFamily="34" charset="0"/>
              <a:ea typeface="Verdana" pitchFamily="34" charset="0"/>
              <a:cs typeface="Verdana" pitchFamily="34" charset="0"/>
            </a:endParaRPr>
          </a:p>
          <a:p>
            <a:pPr lvl="1"/>
            <a:r>
              <a:rPr lang="es-ES" sz="1600" dirty="0" smtClean="0">
                <a:solidFill>
                  <a:schemeClr val="tx1"/>
                </a:solidFill>
                <a:latin typeface="Verdana" pitchFamily="34" charset="0"/>
                <a:ea typeface="Verdana" pitchFamily="34" charset="0"/>
                <a:cs typeface="Verdana" pitchFamily="34" charset="0"/>
              </a:rPr>
              <a:t>1.931 </a:t>
            </a:r>
            <a:r>
              <a:rPr lang="es-ES" sz="1600" dirty="0">
                <a:solidFill>
                  <a:schemeClr val="tx1"/>
                </a:solidFill>
                <a:latin typeface="Verdana" pitchFamily="34" charset="0"/>
                <a:ea typeface="Verdana" pitchFamily="34" charset="0"/>
                <a:cs typeface="Verdana" pitchFamily="34" charset="0"/>
              </a:rPr>
              <a:t>sucursales </a:t>
            </a:r>
            <a:r>
              <a:rPr lang="es-ES" sz="1600" dirty="0" smtClean="0">
                <a:solidFill>
                  <a:schemeClr val="tx1"/>
                </a:solidFill>
                <a:latin typeface="Verdana" pitchFamily="34" charset="0"/>
                <a:ea typeface="Verdana" pitchFamily="34" charset="0"/>
                <a:cs typeface="Verdana" pitchFamily="34" charset="0"/>
              </a:rPr>
              <a:t>bancarias;</a:t>
            </a:r>
            <a:endParaRPr lang="es-ES" sz="1600" dirty="0">
              <a:solidFill>
                <a:schemeClr val="tx1"/>
              </a:solidFill>
              <a:latin typeface="Verdana" pitchFamily="34" charset="0"/>
              <a:ea typeface="Verdana" pitchFamily="34" charset="0"/>
              <a:cs typeface="Verdana" pitchFamily="34" charset="0"/>
            </a:endParaRPr>
          </a:p>
          <a:p>
            <a:pPr lvl="1" algn="just"/>
            <a:r>
              <a:rPr lang="es-ES" sz="1600" dirty="0" smtClean="0">
                <a:solidFill>
                  <a:schemeClr val="tx1"/>
                </a:solidFill>
                <a:latin typeface="Verdana" pitchFamily="34" charset="0"/>
                <a:ea typeface="Verdana" pitchFamily="34" charset="0"/>
                <a:cs typeface="Verdana" pitchFamily="34" charset="0"/>
              </a:rPr>
              <a:t>864.000 </a:t>
            </a:r>
            <a:r>
              <a:rPr lang="es-ES" sz="1600" dirty="0">
                <a:solidFill>
                  <a:schemeClr val="tx1"/>
                </a:solidFill>
                <a:latin typeface="Verdana" pitchFamily="34" charset="0"/>
                <a:ea typeface="Verdana" pitchFamily="34" charset="0"/>
                <a:cs typeface="Verdana" pitchFamily="34" charset="0"/>
              </a:rPr>
              <a:t>transacciones de tarjetas de crédito por </a:t>
            </a:r>
            <a:r>
              <a:rPr lang="es-ES" sz="1600" dirty="0" smtClean="0">
                <a:solidFill>
                  <a:schemeClr val="tx1"/>
                </a:solidFill>
                <a:latin typeface="Verdana" pitchFamily="34" charset="0"/>
                <a:ea typeface="Verdana" pitchFamily="34" charset="0"/>
                <a:cs typeface="Verdana" pitchFamily="34" charset="0"/>
              </a:rPr>
              <a:t>día.</a:t>
            </a:r>
          </a:p>
          <a:p>
            <a:pPr lvl="1" algn="just">
              <a:buNone/>
            </a:pPr>
            <a:endParaRPr lang="es-ES" sz="1600" dirty="0" smtClean="0">
              <a:solidFill>
                <a:schemeClr val="tx1"/>
              </a:solidFill>
              <a:latin typeface="Verdana" pitchFamily="34" charset="0"/>
              <a:ea typeface="Verdana" pitchFamily="34" charset="0"/>
              <a:cs typeface="Verdana" pitchFamily="34" charset="0"/>
            </a:endParaRPr>
          </a:p>
          <a:p>
            <a:pPr algn="just"/>
            <a:r>
              <a:rPr lang="es-ES" sz="1600" dirty="0" smtClean="0">
                <a:solidFill>
                  <a:schemeClr val="tx1"/>
                </a:solidFill>
                <a:latin typeface="Verdana" pitchFamily="34" charset="0"/>
                <a:ea typeface="Verdana" pitchFamily="34" charset="0"/>
                <a:cs typeface="Verdana" pitchFamily="34" charset="0"/>
              </a:rPr>
              <a:t>Población estimada (2013): 11.821.876 habitantes.</a:t>
            </a:r>
            <a:endParaRPr lang="pt-BR" sz="1600" dirty="0">
              <a:solidFill>
                <a:schemeClr val="tx1"/>
              </a:solidFill>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457200" y="274638"/>
            <a:ext cx="8229600" cy="1368412"/>
          </a:xfrm>
          <a:solidFill>
            <a:schemeClr val="accent3"/>
          </a:solidFill>
          <a:ln w="28575">
            <a:solidFill>
              <a:schemeClr val="tx1"/>
            </a:solidFill>
          </a:ln>
        </p:spPr>
        <p:txBody>
          <a:bodyPr>
            <a:noAutofit/>
          </a:bodyPr>
          <a:lstStyle/>
          <a:p>
            <a:r>
              <a:rPr lang="en-US" sz="2400" dirty="0" smtClean="0"/>
              <a:t>The city of Sao Paulo: The 4th biggest metropolis in the </a:t>
            </a:r>
            <a:r>
              <a:rPr lang="en-US" sz="2400" dirty="0" err="1" smtClean="0"/>
              <a:t>worl</a:t>
            </a:r>
            <a:r>
              <a:rPr lang="pt-BR" sz="2400" dirty="0" smtClean="0"/>
              <a:t>d</a:t>
            </a:r>
            <a:br>
              <a:rPr lang="pt-BR" sz="2400" dirty="0" smtClean="0"/>
            </a:br>
            <a:r>
              <a:rPr lang="es-ES" sz="2400" dirty="0" smtClean="0"/>
              <a:t> La ciudad de Sao Paulo: La cuarta metrópoli más grande del mundo</a:t>
            </a:r>
            <a:endParaRPr lang="pt-BR" sz="2400" dirty="0">
              <a:latin typeface="Verdana" pitchFamily="34" charset="0"/>
              <a:ea typeface="Verdana" pitchFamily="34" charset="0"/>
              <a:cs typeface="Verdana" pitchFamily="34" charset="0"/>
            </a:endParaRPr>
          </a:p>
        </p:txBody>
      </p:sp>
      <p:sp>
        <p:nvSpPr>
          <p:cNvPr id="3" name="Espaço Reservado para Conteúdo 2"/>
          <p:cNvSpPr>
            <a:spLocks noGrp="1"/>
          </p:cNvSpPr>
          <p:nvPr>
            <p:ph sz="half" idx="2"/>
          </p:nvPr>
        </p:nvSpPr>
        <p:spPr>
          <a:xfrm>
            <a:off x="428596" y="2357430"/>
            <a:ext cx="4040188" cy="3951288"/>
          </a:xfr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endParaRPr lang="pt-BR" sz="1200" dirty="0" smtClean="0"/>
          </a:p>
          <a:p>
            <a:pPr lvl="0"/>
            <a:r>
              <a:rPr lang="en-US" sz="1600" dirty="0" smtClean="0">
                <a:latin typeface="Verdana" pitchFamily="34" charset="0"/>
                <a:ea typeface="Verdana" pitchFamily="34" charset="0"/>
                <a:cs typeface="Verdana" pitchFamily="34" charset="0"/>
              </a:rPr>
              <a:t>3028 middle schools; </a:t>
            </a:r>
          </a:p>
          <a:p>
            <a:pPr lvl="0"/>
            <a:r>
              <a:rPr lang="en-US" sz="1600" dirty="0" smtClean="0">
                <a:latin typeface="Verdana" pitchFamily="34" charset="0"/>
                <a:ea typeface="Verdana" pitchFamily="34" charset="0"/>
                <a:cs typeface="Verdana" pitchFamily="34" charset="0"/>
              </a:rPr>
              <a:t>1402 private schools;</a:t>
            </a:r>
          </a:p>
          <a:p>
            <a:pPr lvl="0"/>
            <a:r>
              <a:rPr lang="en-US" sz="1600" dirty="0" smtClean="0">
                <a:latin typeface="Verdana" pitchFamily="34" charset="0"/>
                <a:ea typeface="Verdana" pitchFamily="34" charset="0"/>
                <a:cs typeface="Verdana" pitchFamily="34" charset="0"/>
              </a:rPr>
              <a:t>1080 state schools;</a:t>
            </a:r>
          </a:p>
          <a:p>
            <a:pPr lvl="0"/>
            <a:r>
              <a:rPr lang="en-US" sz="1600" dirty="0" smtClean="0">
                <a:latin typeface="Verdana" pitchFamily="34" charset="0"/>
                <a:ea typeface="Verdana" pitchFamily="34" charset="0"/>
                <a:cs typeface="Verdana" pitchFamily="34" charset="0"/>
              </a:rPr>
              <a:t> 545 municipal schools. </a:t>
            </a:r>
          </a:p>
          <a:p>
            <a:pPr>
              <a:buNone/>
            </a:pPr>
            <a:endParaRPr lang="pt-BR" sz="1200" dirty="0" smtClean="0"/>
          </a:p>
          <a:p>
            <a:endParaRPr lang="pt-BR" sz="1200" dirty="0" smtClean="0"/>
          </a:p>
          <a:p>
            <a:endParaRPr lang="pt-BR" sz="1200" dirty="0" smtClean="0"/>
          </a:p>
          <a:p>
            <a:endParaRPr lang="pt-BR" sz="1200" dirty="0" smtClean="0"/>
          </a:p>
        </p:txBody>
      </p:sp>
      <p:sp>
        <p:nvSpPr>
          <p:cNvPr id="10" name="Espaço Reservado para Texto 9"/>
          <p:cNvSpPr>
            <a:spLocks noGrp="1"/>
          </p:cNvSpPr>
          <p:nvPr>
            <p:ph type="body" sz="quarter" idx="3"/>
          </p:nvPr>
        </p:nvSpPr>
        <p:spPr>
          <a:xfrm>
            <a:off x="4643438" y="1714488"/>
            <a:ext cx="4041775" cy="639762"/>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lstStyle/>
          <a:p>
            <a:pPr algn="ctr"/>
            <a:r>
              <a:rPr lang="es-UY" dirty="0" smtClean="0"/>
              <a:t>Español</a:t>
            </a:r>
            <a:endParaRPr lang="es-UY" dirty="0"/>
          </a:p>
        </p:txBody>
      </p:sp>
      <p:sp>
        <p:nvSpPr>
          <p:cNvPr id="11" name="Espaço Reservado para Conteúdo 10"/>
          <p:cNvSpPr>
            <a:spLocks noGrp="1"/>
          </p:cNvSpPr>
          <p:nvPr>
            <p:ph sz="quarter" idx="4"/>
          </p:nvPr>
        </p:nvSpPr>
        <p:spPr>
          <a:xfrm>
            <a:off x="4643438" y="2357430"/>
            <a:ext cx="4041775" cy="3951288"/>
          </a:xfrm>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lstStyle/>
          <a:p>
            <a:endParaRPr lang="es-ES" sz="2000" dirty="0" smtClean="0">
              <a:latin typeface="Verdana" pitchFamily="34" charset="0"/>
              <a:ea typeface="Verdana" pitchFamily="34" charset="0"/>
              <a:cs typeface="Verdana" pitchFamily="34" charset="0"/>
            </a:endParaRPr>
          </a:p>
          <a:p>
            <a:pPr algn="just"/>
            <a:r>
              <a:rPr lang="es-ES_tradnl" sz="1600" dirty="0" smtClean="0">
                <a:latin typeface="Verdana" pitchFamily="34" charset="0"/>
                <a:ea typeface="Verdana" pitchFamily="34" charset="0"/>
                <a:cs typeface="Verdana" pitchFamily="34" charset="0"/>
              </a:rPr>
              <a:t>3.028 escuelas de enseñanza media:</a:t>
            </a:r>
          </a:p>
          <a:p>
            <a:r>
              <a:rPr lang="es-ES_tradnl" sz="1600" dirty="0" smtClean="0">
                <a:latin typeface="Verdana" pitchFamily="34" charset="0"/>
                <a:ea typeface="Verdana" pitchFamily="34" charset="0"/>
                <a:cs typeface="Verdana" pitchFamily="34" charset="0"/>
              </a:rPr>
              <a:t>1.402 escuelas privadas;</a:t>
            </a:r>
          </a:p>
          <a:p>
            <a:r>
              <a:rPr lang="es-ES_tradnl" sz="1600" dirty="0" smtClean="0">
                <a:latin typeface="Verdana" pitchFamily="34" charset="0"/>
                <a:ea typeface="Verdana" pitchFamily="34" charset="0"/>
                <a:cs typeface="Verdana" pitchFamily="34" charset="0"/>
              </a:rPr>
              <a:t>1080 escuelas estatales;</a:t>
            </a:r>
          </a:p>
          <a:p>
            <a:r>
              <a:rPr lang="es-ES_tradnl" sz="1600" dirty="0" smtClean="0">
                <a:latin typeface="Verdana" pitchFamily="34" charset="0"/>
                <a:ea typeface="Verdana" pitchFamily="34" charset="0"/>
                <a:cs typeface="Verdana" pitchFamily="34" charset="0"/>
              </a:rPr>
              <a:t>  545 escuelas municipales.</a:t>
            </a:r>
            <a:endParaRPr lang="es-ES_tradnl" sz="1600" dirty="0">
              <a:latin typeface="Verdana" pitchFamily="34" charset="0"/>
              <a:ea typeface="Verdana" pitchFamily="34" charset="0"/>
              <a:cs typeface="Verdana" pitchFamily="34" charset="0"/>
            </a:endParaRPr>
          </a:p>
        </p:txBody>
      </p:sp>
      <p:pic>
        <p:nvPicPr>
          <p:cNvPr id="7" name="Imagem 6" descr="280px-SaoPaulo_RM_SaoPaulo.svg.png"/>
          <p:cNvPicPr/>
          <p:nvPr/>
        </p:nvPicPr>
        <p:blipFill>
          <a:blip r:embed="rId2"/>
          <a:stretch>
            <a:fillRect/>
          </a:stretch>
        </p:blipFill>
        <p:spPr>
          <a:xfrm>
            <a:off x="857224" y="4214818"/>
            <a:ext cx="3071834" cy="1738313"/>
          </a:xfrm>
          <a:prstGeom prst="rect">
            <a:avLst/>
          </a:prstGeom>
          <a:ln w="19050">
            <a:solidFill>
              <a:schemeClr val="tx1"/>
            </a:solidFill>
          </a:ln>
        </p:spPr>
      </p:pic>
      <p:sp>
        <p:nvSpPr>
          <p:cNvPr id="12" name="Espaço Reservado para Texto 5"/>
          <p:cNvSpPr>
            <a:spLocks noGrp="1"/>
          </p:cNvSpPr>
          <p:nvPr>
            <p:ph type="body" idx="1"/>
          </p:nvPr>
        </p:nvSpPr>
        <p:spPr>
          <a:xfrm>
            <a:off x="428596" y="1714488"/>
            <a:ext cx="4040188" cy="639762"/>
          </a:xfrm>
          <a:solidFill>
            <a:schemeClr val="accent3">
              <a:lumMod val="60000"/>
              <a:lumOff val="4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pic>
        <p:nvPicPr>
          <p:cNvPr id="8" name="Imagem 7" descr="280px-SaoPaulo_RM_SaoPaulo.svg.png"/>
          <p:cNvPicPr/>
          <p:nvPr/>
        </p:nvPicPr>
        <p:blipFill>
          <a:blip r:embed="rId2"/>
          <a:stretch>
            <a:fillRect/>
          </a:stretch>
        </p:blipFill>
        <p:spPr>
          <a:xfrm>
            <a:off x="5143504" y="4286256"/>
            <a:ext cx="3071834" cy="1738313"/>
          </a:xfrm>
          <a:prstGeom prst="rect">
            <a:avLst/>
          </a:prstGeom>
          <a:ln w="19050">
            <a:solidFill>
              <a:schemeClr val="tx1"/>
            </a:solidFill>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solidFill>
            <a:schemeClr val="accent3"/>
          </a:solidFill>
          <a:ln w="28575">
            <a:solidFill>
              <a:schemeClr val="tx1"/>
            </a:solidFill>
          </a:ln>
        </p:spPr>
        <p:txBody>
          <a:bodyPr>
            <a:normAutofit fontScale="90000"/>
          </a:bodyPr>
          <a:lstStyle/>
          <a:p>
            <a:r>
              <a:rPr lang="pt-BR" sz="2800" dirty="0"/>
              <a:t>The </a:t>
            </a:r>
            <a:r>
              <a:rPr lang="pt-BR" sz="2800" dirty="0" err="1"/>
              <a:t>city</a:t>
            </a:r>
            <a:r>
              <a:rPr lang="pt-BR" sz="2800" dirty="0"/>
              <a:t> </a:t>
            </a:r>
            <a:r>
              <a:rPr lang="pt-BR" sz="2800" dirty="0" err="1"/>
              <a:t>of</a:t>
            </a:r>
            <a:r>
              <a:rPr lang="pt-BR" sz="2800" dirty="0"/>
              <a:t> </a:t>
            </a:r>
            <a:r>
              <a:rPr lang="pt-BR" sz="2800" dirty="0" err="1"/>
              <a:t>Sao</a:t>
            </a:r>
            <a:r>
              <a:rPr lang="pt-BR" sz="2800" dirty="0"/>
              <a:t> Paulo: The 4th </a:t>
            </a:r>
            <a:r>
              <a:rPr lang="pt-BR" sz="2800" dirty="0" err="1"/>
              <a:t>biggest</a:t>
            </a:r>
            <a:r>
              <a:rPr lang="pt-BR" sz="2800" dirty="0"/>
              <a:t> </a:t>
            </a:r>
            <a:r>
              <a:rPr lang="pt-BR" sz="2800" dirty="0" err="1"/>
              <a:t>metropolis</a:t>
            </a:r>
            <a:r>
              <a:rPr lang="pt-BR" sz="2800" dirty="0"/>
              <a:t> in </a:t>
            </a:r>
            <a:r>
              <a:rPr lang="pt-BR" sz="2800" dirty="0" err="1"/>
              <a:t>the</a:t>
            </a:r>
            <a:r>
              <a:rPr lang="pt-BR" sz="2800" dirty="0"/>
              <a:t> world</a:t>
            </a:r>
            <a:br>
              <a:rPr lang="pt-BR" sz="2800" dirty="0"/>
            </a:br>
            <a:r>
              <a:rPr lang="es-ES" sz="2800" dirty="0"/>
              <a:t> La ciudad de Sao Paulo: La cuarta metrópoli más grande del mundo</a:t>
            </a:r>
            <a:endParaRPr lang="pt-BR" sz="2800" dirty="0">
              <a:latin typeface="Verdana" pitchFamily="34" charset="0"/>
              <a:ea typeface="Verdana" pitchFamily="34" charset="0"/>
              <a:cs typeface="Verdana"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98330163"/>
              </p:ext>
            </p:extLst>
          </p:nvPr>
        </p:nvGraphicFramePr>
        <p:xfrm>
          <a:off x="1763688" y="3140968"/>
          <a:ext cx="5832649" cy="2773680"/>
        </p:xfrm>
        <a:graphic>
          <a:graphicData uri="http://schemas.openxmlformats.org/drawingml/2006/table">
            <a:tbl>
              <a:tblPr firstRow="1" bandRow="1">
                <a:tableStyleId>{5C22544A-7EE6-4342-B048-85BDC9FD1C3A}</a:tableStyleId>
              </a:tblPr>
              <a:tblGrid>
                <a:gridCol w="1527598"/>
                <a:gridCol w="992683"/>
                <a:gridCol w="1008112"/>
                <a:gridCol w="1332147"/>
                <a:gridCol w="972109"/>
              </a:tblGrid>
              <a:tr h="370840">
                <a:tc rowSpan="2">
                  <a:txBody>
                    <a:bodyPr/>
                    <a:lstStyle/>
                    <a:p>
                      <a:pPr algn="r"/>
                      <a:r>
                        <a:rPr lang="en-US" sz="1800" dirty="0" smtClean="0">
                          <a:latin typeface="+mj-lt"/>
                        </a:rPr>
                        <a:t>      </a:t>
                      </a:r>
                      <a:r>
                        <a:rPr lang="en-US" sz="1800" dirty="0" err="1" smtClean="0">
                          <a:latin typeface="+mj-lt"/>
                        </a:rPr>
                        <a:t>Sch</a:t>
                      </a:r>
                      <a:r>
                        <a:rPr lang="en-US" sz="1800" dirty="0" smtClean="0">
                          <a:latin typeface="+mj-lt"/>
                        </a:rPr>
                        <a:t>/</a:t>
                      </a:r>
                      <a:r>
                        <a:rPr lang="en-US" sz="1800" dirty="0" err="1" smtClean="0">
                          <a:latin typeface="+mj-lt"/>
                        </a:rPr>
                        <a:t>Enr</a:t>
                      </a:r>
                      <a:endParaRPr lang="en-US" sz="1800" dirty="0" smtClean="0">
                        <a:latin typeface="+mj-lt"/>
                      </a:endParaRPr>
                    </a:p>
                    <a:p>
                      <a:pPr algn="r"/>
                      <a:endParaRPr lang="en-US" sz="1800" dirty="0" smtClean="0">
                        <a:latin typeface="+mj-lt"/>
                      </a:endParaRPr>
                    </a:p>
                    <a:p>
                      <a:pPr algn="l"/>
                      <a:r>
                        <a:rPr lang="en-US" sz="1800" dirty="0" smtClean="0">
                          <a:latin typeface="+mj-lt"/>
                        </a:rPr>
                        <a:t>Depend.</a:t>
                      </a:r>
                      <a:endParaRPr lang="en-US" sz="1800" dirty="0">
                        <a:latin typeface="+mj-lt"/>
                      </a:endParaRPr>
                    </a:p>
                  </a:txBody>
                  <a:tcPr>
                    <a:lnTlToBr w="12700" cap="flat" cmpd="sng" algn="ctr">
                      <a:solidFill>
                        <a:prstClr val="white"/>
                      </a:solidFill>
                      <a:prstDash val="solid"/>
                      <a:round/>
                      <a:headEnd type="none" w="med" len="med"/>
                      <a:tailEnd type="none" w="med" len="med"/>
                    </a:lnTlToBr>
                  </a:tcPr>
                </a:tc>
                <a:tc gridSpan="2">
                  <a:txBody>
                    <a:bodyPr/>
                    <a:lstStyle/>
                    <a:p>
                      <a:pPr algn="ctr">
                        <a:spcAft>
                          <a:spcPts val="0"/>
                        </a:spcAft>
                      </a:pPr>
                      <a:r>
                        <a:rPr lang="pt-BR" sz="1800" b="1" dirty="0" smtClean="0">
                          <a:effectLst/>
                          <a:latin typeface="+mj-lt"/>
                          <a:ea typeface="ＭＳ 明朝"/>
                          <a:cs typeface="Times New Roman"/>
                        </a:rPr>
                        <a:t>SCHOOLS/</a:t>
                      </a:r>
                    </a:p>
                    <a:p>
                      <a:pPr algn="ctr">
                        <a:spcAft>
                          <a:spcPts val="0"/>
                        </a:spcAft>
                      </a:pPr>
                      <a:r>
                        <a:rPr lang="pt-BR" sz="1800" b="1" dirty="0" smtClean="0">
                          <a:effectLst/>
                          <a:latin typeface="+mj-lt"/>
                          <a:ea typeface="ＭＳ 明朝"/>
                          <a:cs typeface="Times New Roman"/>
                        </a:rPr>
                        <a:t>ESCUELAS</a:t>
                      </a:r>
                      <a:endParaRPr lang="pt-BR" sz="1800" dirty="0">
                        <a:effectLst/>
                        <a:latin typeface="+mj-lt"/>
                        <a:ea typeface="ＭＳ 明朝"/>
                        <a:cs typeface="Times New Roman"/>
                      </a:endParaRPr>
                    </a:p>
                  </a:txBody>
                  <a:tcPr marL="68580" marR="68580" marT="0" marB="0"/>
                </a:tc>
                <a:tc hMerge="1">
                  <a:txBody>
                    <a:bodyPr/>
                    <a:lstStyle/>
                    <a:p>
                      <a:endParaRPr lang="en-US"/>
                    </a:p>
                  </a:txBody>
                  <a:tcPr/>
                </a:tc>
                <a:tc gridSpan="2">
                  <a:txBody>
                    <a:bodyPr/>
                    <a:lstStyle/>
                    <a:p>
                      <a:pPr algn="ctr">
                        <a:spcAft>
                          <a:spcPts val="0"/>
                        </a:spcAft>
                      </a:pPr>
                      <a:r>
                        <a:rPr lang="pt-BR" sz="1800" b="1" dirty="0" smtClean="0">
                          <a:effectLst/>
                          <a:latin typeface="+mj-lt"/>
                          <a:ea typeface="ＭＳ 明朝"/>
                          <a:cs typeface="Times New Roman"/>
                        </a:rPr>
                        <a:t>ENROLLMENT/</a:t>
                      </a:r>
                    </a:p>
                    <a:p>
                      <a:pPr algn="ctr">
                        <a:spcAft>
                          <a:spcPts val="0"/>
                        </a:spcAft>
                      </a:pPr>
                      <a:r>
                        <a:rPr lang="pt-BR" sz="1800" b="1" dirty="0" smtClean="0">
                          <a:effectLst/>
                          <a:latin typeface="+mj-lt"/>
                          <a:ea typeface="ＭＳ 明朝"/>
                          <a:cs typeface="Times New Roman"/>
                        </a:rPr>
                        <a:t>MATRÍCULAS</a:t>
                      </a:r>
                      <a:endParaRPr lang="pt-BR" sz="1800" dirty="0">
                        <a:effectLst/>
                        <a:latin typeface="+mj-lt"/>
                        <a:ea typeface="ＭＳ 明朝"/>
                        <a:cs typeface="Times New Roman"/>
                      </a:endParaRPr>
                    </a:p>
                  </a:txBody>
                  <a:tcPr marL="68580" marR="68580" marT="0" marB="0"/>
                </a:tc>
                <a:tc hMerge="1">
                  <a:txBody>
                    <a:bodyPr/>
                    <a:lstStyle/>
                    <a:p>
                      <a:endParaRPr lang="en-US"/>
                    </a:p>
                  </a:txBody>
                  <a:tcPr/>
                </a:tc>
              </a:tr>
              <a:tr h="370840">
                <a:tc vMerge="1">
                  <a:txBody>
                    <a:bodyPr/>
                    <a:lstStyle/>
                    <a:p>
                      <a:endParaRPr lang="en-US" dirty="0"/>
                    </a:p>
                  </a:txBody>
                  <a:tcPr/>
                </a:tc>
                <a:tc>
                  <a:txBody>
                    <a:bodyPr/>
                    <a:lstStyle/>
                    <a:p>
                      <a:pPr algn="ctr">
                        <a:spcAft>
                          <a:spcPts val="0"/>
                        </a:spcAft>
                      </a:pPr>
                      <a:r>
                        <a:rPr lang="pt-BR" sz="1800" b="1">
                          <a:effectLst/>
                          <a:latin typeface="+mj-lt"/>
                          <a:ea typeface="ＭＳ 明朝"/>
                          <a:cs typeface="Times New Roman"/>
                        </a:rPr>
                        <a:t>N</a:t>
                      </a:r>
                      <a:r>
                        <a:rPr lang="pt-BR" sz="1800" b="1" baseline="30000">
                          <a:effectLst/>
                          <a:latin typeface="+mj-lt"/>
                          <a:ea typeface="ＭＳ 明朝"/>
                          <a:cs typeface="Times New Roman"/>
                        </a:rPr>
                        <a:t>o</a:t>
                      </a:r>
                      <a:endParaRPr lang="pt-BR" sz="1800">
                        <a:effectLst/>
                        <a:latin typeface="+mj-lt"/>
                        <a:ea typeface="ＭＳ 明朝"/>
                        <a:cs typeface="Times New Roman"/>
                      </a:endParaRPr>
                    </a:p>
                  </a:txBody>
                  <a:tcPr marL="68580" marR="68580" marT="0" marB="0"/>
                </a:tc>
                <a:tc>
                  <a:txBody>
                    <a:bodyPr/>
                    <a:lstStyle/>
                    <a:p>
                      <a:pPr algn="ctr">
                        <a:spcAft>
                          <a:spcPts val="0"/>
                        </a:spcAft>
                      </a:pPr>
                      <a:r>
                        <a:rPr lang="pt-BR" sz="1800" b="1" dirty="0">
                          <a:effectLst/>
                          <a:latin typeface="+mj-lt"/>
                          <a:ea typeface="ＭＳ 明朝"/>
                          <a:cs typeface="Times New Roman"/>
                        </a:rPr>
                        <a:t>%</a:t>
                      </a:r>
                      <a:endParaRPr lang="pt-BR" sz="1800" dirty="0">
                        <a:effectLst/>
                        <a:latin typeface="+mj-lt"/>
                        <a:ea typeface="ＭＳ 明朝"/>
                        <a:cs typeface="Times New Roman"/>
                      </a:endParaRPr>
                    </a:p>
                  </a:txBody>
                  <a:tcPr marL="68580" marR="68580" marT="0" marB="0"/>
                </a:tc>
                <a:tc>
                  <a:txBody>
                    <a:bodyPr/>
                    <a:lstStyle/>
                    <a:p>
                      <a:pPr algn="ctr">
                        <a:spcAft>
                          <a:spcPts val="0"/>
                        </a:spcAft>
                      </a:pPr>
                      <a:r>
                        <a:rPr lang="pt-BR" sz="1800" b="1" dirty="0">
                          <a:effectLst/>
                          <a:latin typeface="+mj-lt"/>
                          <a:ea typeface="ＭＳ 明朝"/>
                          <a:cs typeface="Times New Roman"/>
                        </a:rPr>
                        <a:t>N</a:t>
                      </a:r>
                      <a:r>
                        <a:rPr lang="pt-BR" sz="1800" b="1" baseline="30000" dirty="0">
                          <a:effectLst/>
                          <a:latin typeface="+mj-lt"/>
                          <a:ea typeface="ＭＳ 明朝"/>
                          <a:cs typeface="Times New Roman"/>
                        </a:rPr>
                        <a:t>o</a:t>
                      </a:r>
                      <a:r>
                        <a:rPr lang="pt-BR" sz="1800" b="1" dirty="0">
                          <a:effectLst/>
                          <a:latin typeface="+mj-lt"/>
                          <a:ea typeface="ＭＳ 明朝"/>
                          <a:cs typeface="Times New Roman"/>
                        </a:rPr>
                        <a:t> </a:t>
                      </a:r>
                      <a:endParaRPr lang="pt-BR" sz="1800" dirty="0">
                        <a:effectLst/>
                        <a:latin typeface="+mj-lt"/>
                        <a:ea typeface="ＭＳ 明朝"/>
                        <a:cs typeface="Times New Roman"/>
                      </a:endParaRPr>
                    </a:p>
                  </a:txBody>
                  <a:tcPr marL="68580" marR="68580" marT="0" marB="0"/>
                </a:tc>
                <a:tc>
                  <a:txBody>
                    <a:bodyPr/>
                    <a:lstStyle/>
                    <a:p>
                      <a:pPr algn="ctr">
                        <a:spcAft>
                          <a:spcPts val="0"/>
                        </a:spcAft>
                      </a:pPr>
                      <a:r>
                        <a:rPr lang="pt-BR" sz="1800" b="1" dirty="0">
                          <a:effectLst/>
                          <a:latin typeface="+mj-lt"/>
                          <a:ea typeface="ＭＳ 明朝"/>
                          <a:cs typeface="Times New Roman"/>
                        </a:rPr>
                        <a:t>%</a:t>
                      </a:r>
                      <a:endParaRPr lang="pt-BR" sz="1800" dirty="0">
                        <a:effectLst/>
                        <a:latin typeface="+mj-lt"/>
                        <a:ea typeface="ＭＳ 明朝"/>
                        <a:cs typeface="Times New Roman"/>
                      </a:endParaRPr>
                    </a:p>
                  </a:txBody>
                  <a:tcPr marL="68580" marR="68580" marT="0" marB="0"/>
                </a:tc>
              </a:tr>
              <a:tr h="370840">
                <a:tc>
                  <a:txBody>
                    <a:bodyPr/>
                    <a:lstStyle/>
                    <a:p>
                      <a:pPr>
                        <a:spcAft>
                          <a:spcPts val="0"/>
                        </a:spcAft>
                      </a:pPr>
                      <a:r>
                        <a:rPr lang="pt-BR" sz="1800" dirty="0">
                          <a:effectLst/>
                          <a:latin typeface="+mj-lt"/>
                          <a:ea typeface="ＭＳ 明朝"/>
                          <a:cs typeface="Times New Roman"/>
                        </a:rPr>
                        <a:t>Municipal</a:t>
                      </a:r>
                    </a:p>
                  </a:txBody>
                  <a:tcPr marL="68580" marR="68580" marT="0" marB="0"/>
                </a:tc>
                <a:tc>
                  <a:txBody>
                    <a:bodyPr/>
                    <a:lstStyle/>
                    <a:p>
                      <a:pPr algn="r">
                        <a:spcAft>
                          <a:spcPts val="0"/>
                        </a:spcAft>
                      </a:pPr>
                      <a:r>
                        <a:rPr lang="pt-BR" sz="1800">
                          <a:effectLst/>
                          <a:latin typeface="+mj-lt"/>
                          <a:ea typeface="ＭＳ 明朝"/>
                          <a:cs typeface="Times New Roman"/>
                        </a:rPr>
                        <a:t>2.595</a:t>
                      </a:r>
                    </a:p>
                  </a:txBody>
                  <a:tcPr marL="68580" marR="68580" marT="0" marB="0"/>
                </a:tc>
                <a:tc>
                  <a:txBody>
                    <a:bodyPr/>
                    <a:lstStyle/>
                    <a:p>
                      <a:pPr algn="r">
                        <a:spcAft>
                          <a:spcPts val="0"/>
                        </a:spcAft>
                      </a:pPr>
                      <a:r>
                        <a:rPr lang="pt-BR" sz="1800">
                          <a:effectLst/>
                          <a:latin typeface="+mj-lt"/>
                          <a:ea typeface="ＭＳ 明朝"/>
                          <a:cs typeface="Times New Roman"/>
                        </a:rPr>
                        <a:t>41,41</a:t>
                      </a:r>
                    </a:p>
                  </a:txBody>
                  <a:tcPr marL="68580" marR="68580" marT="0" marB="0"/>
                </a:tc>
                <a:tc>
                  <a:txBody>
                    <a:bodyPr/>
                    <a:lstStyle/>
                    <a:p>
                      <a:pPr algn="r">
                        <a:spcAft>
                          <a:spcPts val="0"/>
                        </a:spcAft>
                      </a:pPr>
                      <a:r>
                        <a:rPr lang="pt-BR" sz="1800">
                          <a:effectLst/>
                          <a:latin typeface="+mj-lt"/>
                          <a:ea typeface="ＭＳ 明朝"/>
                          <a:cs typeface="Times New Roman"/>
                        </a:rPr>
                        <a:t>1.061.977</a:t>
                      </a:r>
                    </a:p>
                  </a:txBody>
                  <a:tcPr marL="68580" marR="68580" marT="0" marB="0"/>
                </a:tc>
                <a:tc>
                  <a:txBody>
                    <a:bodyPr/>
                    <a:lstStyle/>
                    <a:p>
                      <a:pPr algn="r">
                        <a:spcAft>
                          <a:spcPts val="0"/>
                        </a:spcAft>
                      </a:pPr>
                      <a:r>
                        <a:rPr lang="pt-BR" sz="1800" dirty="0">
                          <a:effectLst/>
                          <a:latin typeface="+mj-lt"/>
                          <a:ea typeface="ＭＳ 明朝"/>
                          <a:cs typeface="Times New Roman"/>
                        </a:rPr>
                        <a:t>35,71</a:t>
                      </a:r>
                    </a:p>
                  </a:txBody>
                  <a:tcPr marL="68580" marR="68580" marT="0" marB="0"/>
                </a:tc>
              </a:tr>
              <a:tr h="370840">
                <a:tc>
                  <a:txBody>
                    <a:bodyPr/>
                    <a:lstStyle/>
                    <a:p>
                      <a:pPr>
                        <a:spcAft>
                          <a:spcPts val="0"/>
                        </a:spcAft>
                      </a:pPr>
                      <a:r>
                        <a:rPr lang="en-US" sz="1800" noProof="0" dirty="0" smtClean="0">
                          <a:effectLst/>
                          <a:latin typeface="+mj-lt"/>
                          <a:ea typeface="ＭＳ 明朝"/>
                          <a:cs typeface="Times New Roman"/>
                        </a:rPr>
                        <a:t>State</a:t>
                      </a:r>
                      <a:endParaRPr lang="en-US" sz="1800" noProof="0" dirty="0">
                        <a:effectLst/>
                        <a:latin typeface="+mj-lt"/>
                        <a:ea typeface="ＭＳ 明朝"/>
                        <a:cs typeface="Times New Roman"/>
                      </a:endParaRPr>
                    </a:p>
                  </a:txBody>
                  <a:tcPr marL="68580" marR="68580" marT="0" marB="0"/>
                </a:tc>
                <a:tc>
                  <a:txBody>
                    <a:bodyPr/>
                    <a:lstStyle/>
                    <a:p>
                      <a:pPr algn="r">
                        <a:spcAft>
                          <a:spcPts val="0"/>
                        </a:spcAft>
                      </a:pPr>
                      <a:r>
                        <a:rPr lang="pt-BR" sz="1800">
                          <a:effectLst/>
                          <a:latin typeface="+mj-lt"/>
                          <a:ea typeface="ＭＳ 明朝"/>
                          <a:cs typeface="Times New Roman"/>
                        </a:rPr>
                        <a:t>1.203</a:t>
                      </a:r>
                    </a:p>
                  </a:txBody>
                  <a:tcPr marL="68580" marR="68580" marT="0" marB="0"/>
                </a:tc>
                <a:tc>
                  <a:txBody>
                    <a:bodyPr/>
                    <a:lstStyle/>
                    <a:p>
                      <a:pPr algn="r">
                        <a:spcAft>
                          <a:spcPts val="0"/>
                        </a:spcAft>
                      </a:pPr>
                      <a:r>
                        <a:rPr lang="pt-BR" sz="1800">
                          <a:effectLst/>
                          <a:latin typeface="+mj-lt"/>
                          <a:ea typeface="ＭＳ 明朝"/>
                          <a:cs typeface="Times New Roman"/>
                        </a:rPr>
                        <a:t>19,20</a:t>
                      </a:r>
                    </a:p>
                  </a:txBody>
                  <a:tcPr marL="68580" marR="68580" marT="0" marB="0"/>
                </a:tc>
                <a:tc>
                  <a:txBody>
                    <a:bodyPr/>
                    <a:lstStyle/>
                    <a:p>
                      <a:pPr algn="r">
                        <a:spcAft>
                          <a:spcPts val="0"/>
                        </a:spcAft>
                      </a:pPr>
                      <a:r>
                        <a:rPr lang="pt-BR" sz="1800">
                          <a:effectLst/>
                          <a:latin typeface="+mj-lt"/>
                          <a:ea typeface="ＭＳ 明朝"/>
                          <a:cs typeface="Times New Roman"/>
                        </a:rPr>
                        <a:t>1.276.523</a:t>
                      </a:r>
                    </a:p>
                  </a:txBody>
                  <a:tcPr marL="68580" marR="68580" marT="0" marB="0"/>
                </a:tc>
                <a:tc>
                  <a:txBody>
                    <a:bodyPr/>
                    <a:lstStyle/>
                    <a:p>
                      <a:pPr algn="r">
                        <a:spcAft>
                          <a:spcPts val="0"/>
                        </a:spcAft>
                      </a:pPr>
                      <a:r>
                        <a:rPr lang="pt-BR" sz="1800">
                          <a:effectLst/>
                          <a:latin typeface="+mj-lt"/>
                          <a:ea typeface="ＭＳ 明朝"/>
                          <a:cs typeface="Times New Roman"/>
                        </a:rPr>
                        <a:t>42,93</a:t>
                      </a:r>
                    </a:p>
                  </a:txBody>
                  <a:tcPr marL="68580" marR="68580" marT="0" marB="0"/>
                </a:tc>
              </a:tr>
              <a:tr h="370840">
                <a:tc>
                  <a:txBody>
                    <a:bodyPr/>
                    <a:lstStyle/>
                    <a:p>
                      <a:pPr>
                        <a:spcAft>
                          <a:spcPts val="0"/>
                        </a:spcAft>
                      </a:pPr>
                      <a:r>
                        <a:rPr lang="pt-BR" sz="1800" dirty="0">
                          <a:effectLst/>
                          <a:latin typeface="+mj-lt"/>
                          <a:ea typeface="ＭＳ 明朝"/>
                          <a:cs typeface="Times New Roman"/>
                        </a:rPr>
                        <a:t>Federal</a:t>
                      </a:r>
                    </a:p>
                  </a:txBody>
                  <a:tcPr marL="68580" marR="68580" marT="0" marB="0"/>
                </a:tc>
                <a:tc>
                  <a:txBody>
                    <a:bodyPr/>
                    <a:lstStyle/>
                    <a:p>
                      <a:pPr algn="r">
                        <a:spcAft>
                          <a:spcPts val="0"/>
                        </a:spcAft>
                      </a:pPr>
                      <a:r>
                        <a:rPr lang="pt-BR" sz="1800">
                          <a:effectLst/>
                          <a:latin typeface="+mj-lt"/>
                          <a:ea typeface="ＭＳ 明朝"/>
                          <a:cs typeface="Times New Roman"/>
                        </a:rPr>
                        <a:t>        2</a:t>
                      </a:r>
                    </a:p>
                  </a:txBody>
                  <a:tcPr marL="68580" marR="68580" marT="0" marB="0"/>
                </a:tc>
                <a:tc>
                  <a:txBody>
                    <a:bodyPr/>
                    <a:lstStyle/>
                    <a:p>
                      <a:pPr algn="r">
                        <a:spcAft>
                          <a:spcPts val="0"/>
                        </a:spcAft>
                      </a:pPr>
                      <a:r>
                        <a:rPr lang="pt-BR" sz="1800">
                          <a:effectLst/>
                          <a:latin typeface="+mj-lt"/>
                          <a:ea typeface="ＭＳ 明朝"/>
                          <a:cs typeface="Times New Roman"/>
                        </a:rPr>
                        <a:t>00,03</a:t>
                      </a:r>
                    </a:p>
                  </a:txBody>
                  <a:tcPr marL="68580" marR="68580" marT="0" marB="0"/>
                </a:tc>
                <a:tc>
                  <a:txBody>
                    <a:bodyPr/>
                    <a:lstStyle/>
                    <a:p>
                      <a:pPr algn="r">
                        <a:spcAft>
                          <a:spcPts val="0"/>
                        </a:spcAft>
                      </a:pPr>
                      <a:r>
                        <a:rPr lang="pt-BR" sz="1800">
                          <a:effectLst/>
                          <a:latin typeface="+mj-lt"/>
                          <a:ea typeface="ＭＳ 明朝"/>
                          <a:cs typeface="Times New Roman"/>
                        </a:rPr>
                        <a:t>        1.029</a:t>
                      </a:r>
                    </a:p>
                  </a:txBody>
                  <a:tcPr marL="68580" marR="68580" marT="0" marB="0"/>
                </a:tc>
                <a:tc>
                  <a:txBody>
                    <a:bodyPr/>
                    <a:lstStyle/>
                    <a:p>
                      <a:pPr algn="r">
                        <a:spcAft>
                          <a:spcPts val="0"/>
                        </a:spcAft>
                      </a:pPr>
                      <a:r>
                        <a:rPr lang="pt-BR" sz="1800" dirty="0">
                          <a:effectLst/>
                          <a:latin typeface="+mj-lt"/>
                          <a:ea typeface="ＭＳ 明朝"/>
                          <a:cs typeface="Times New Roman"/>
                        </a:rPr>
                        <a:t>00,03</a:t>
                      </a:r>
                    </a:p>
                  </a:txBody>
                  <a:tcPr marL="68580" marR="68580" marT="0" marB="0"/>
                </a:tc>
              </a:tr>
              <a:tr h="370840">
                <a:tc>
                  <a:txBody>
                    <a:bodyPr/>
                    <a:lstStyle/>
                    <a:p>
                      <a:pPr>
                        <a:spcAft>
                          <a:spcPts val="0"/>
                        </a:spcAft>
                      </a:pPr>
                      <a:r>
                        <a:rPr lang="pt-BR" sz="1800" dirty="0" smtClean="0">
                          <a:effectLst/>
                          <a:latin typeface="+mj-lt"/>
                          <a:ea typeface="ＭＳ 明朝"/>
                          <a:cs typeface="Times New Roman"/>
                        </a:rPr>
                        <a:t>Private</a:t>
                      </a:r>
                      <a:endParaRPr lang="pt-BR" sz="1800" dirty="0">
                        <a:effectLst/>
                        <a:latin typeface="+mj-lt"/>
                        <a:ea typeface="ＭＳ 明朝"/>
                        <a:cs typeface="Times New Roman"/>
                      </a:endParaRPr>
                    </a:p>
                  </a:txBody>
                  <a:tcPr marL="68580" marR="68580" marT="0" marB="0"/>
                </a:tc>
                <a:tc>
                  <a:txBody>
                    <a:bodyPr/>
                    <a:lstStyle/>
                    <a:p>
                      <a:pPr algn="r">
                        <a:spcAft>
                          <a:spcPts val="0"/>
                        </a:spcAft>
                      </a:pPr>
                      <a:r>
                        <a:rPr lang="pt-BR" sz="1800">
                          <a:effectLst/>
                          <a:latin typeface="+mj-lt"/>
                          <a:ea typeface="ＭＳ 明朝"/>
                          <a:cs typeface="Times New Roman"/>
                        </a:rPr>
                        <a:t>2.467</a:t>
                      </a:r>
                    </a:p>
                  </a:txBody>
                  <a:tcPr marL="68580" marR="68580" marT="0" marB="0"/>
                </a:tc>
                <a:tc>
                  <a:txBody>
                    <a:bodyPr/>
                    <a:lstStyle/>
                    <a:p>
                      <a:pPr algn="r">
                        <a:spcAft>
                          <a:spcPts val="0"/>
                        </a:spcAft>
                      </a:pPr>
                      <a:r>
                        <a:rPr lang="pt-BR" sz="1800">
                          <a:effectLst/>
                          <a:latin typeface="+mj-lt"/>
                          <a:ea typeface="ＭＳ 明朝"/>
                          <a:cs typeface="Times New Roman"/>
                        </a:rPr>
                        <a:t>39,36</a:t>
                      </a:r>
                    </a:p>
                  </a:txBody>
                  <a:tcPr marL="68580" marR="68580" marT="0" marB="0"/>
                </a:tc>
                <a:tc>
                  <a:txBody>
                    <a:bodyPr/>
                    <a:lstStyle/>
                    <a:p>
                      <a:pPr algn="r">
                        <a:spcAft>
                          <a:spcPts val="0"/>
                        </a:spcAft>
                      </a:pPr>
                      <a:r>
                        <a:rPr lang="pt-BR" sz="1800">
                          <a:effectLst/>
                          <a:latin typeface="+mj-lt"/>
                          <a:ea typeface="ＭＳ 明朝"/>
                          <a:cs typeface="Times New Roman"/>
                        </a:rPr>
                        <a:t>   634.299</a:t>
                      </a:r>
                    </a:p>
                  </a:txBody>
                  <a:tcPr marL="68580" marR="68580" marT="0" marB="0"/>
                </a:tc>
                <a:tc>
                  <a:txBody>
                    <a:bodyPr/>
                    <a:lstStyle/>
                    <a:p>
                      <a:pPr algn="r">
                        <a:spcAft>
                          <a:spcPts val="0"/>
                        </a:spcAft>
                      </a:pPr>
                      <a:r>
                        <a:rPr lang="pt-BR" sz="1800" dirty="0">
                          <a:effectLst/>
                          <a:latin typeface="+mj-lt"/>
                          <a:ea typeface="ＭＳ 明朝"/>
                          <a:cs typeface="Times New Roman"/>
                        </a:rPr>
                        <a:t>21,33</a:t>
                      </a:r>
                    </a:p>
                  </a:txBody>
                  <a:tcPr marL="68580" marR="68580" marT="0" marB="0"/>
                </a:tc>
              </a:tr>
              <a:tr h="370840">
                <a:tc>
                  <a:txBody>
                    <a:bodyPr/>
                    <a:lstStyle/>
                    <a:p>
                      <a:pPr>
                        <a:spcAft>
                          <a:spcPts val="0"/>
                        </a:spcAft>
                      </a:pPr>
                      <a:r>
                        <a:rPr lang="pt-BR" sz="1800" b="1" dirty="0">
                          <a:effectLst/>
                          <a:latin typeface="+mj-lt"/>
                          <a:ea typeface="ＭＳ 明朝"/>
                          <a:cs typeface="Times New Roman"/>
                        </a:rPr>
                        <a:t>TOTAL</a:t>
                      </a:r>
                      <a:endParaRPr lang="pt-BR" sz="1800" dirty="0">
                        <a:effectLst/>
                        <a:latin typeface="+mj-lt"/>
                        <a:ea typeface="ＭＳ 明朝"/>
                        <a:cs typeface="Times New Roman"/>
                      </a:endParaRPr>
                    </a:p>
                  </a:txBody>
                  <a:tcPr marL="68580" marR="68580" marT="0" marB="0"/>
                </a:tc>
                <a:tc>
                  <a:txBody>
                    <a:bodyPr/>
                    <a:lstStyle/>
                    <a:p>
                      <a:pPr algn="r">
                        <a:spcAft>
                          <a:spcPts val="0"/>
                        </a:spcAft>
                      </a:pPr>
                      <a:r>
                        <a:rPr lang="pt-BR" sz="1800" b="1">
                          <a:effectLst/>
                          <a:latin typeface="+mj-lt"/>
                          <a:ea typeface="ＭＳ 明朝"/>
                          <a:cs typeface="Times New Roman"/>
                        </a:rPr>
                        <a:t>6.267</a:t>
                      </a:r>
                      <a:endParaRPr lang="pt-BR" sz="1800">
                        <a:effectLst/>
                        <a:latin typeface="+mj-lt"/>
                        <a:ea typeface="ＭＳ 明朝"/>
                        <a:cs typeface="Times New Roman"/>
                      </a:endParaRPr>
                    </a:p>
                  </a:txBody>
                  <a:tcPr marL="68580" marR="68580" marT="0" marB="0"/>
                </a:tc>
                <a:tc>
                  <a:txBody>
                    <a:bodyPr/>
                    <a:lstStyle/>
                    <a:p>
                      <a:pPr algn="ctr">
                        <a:spcAft>
                          <a:spcPts val="0"/>
                        </a:spcAft>
                      </a:pPr>
                      <a:r>
                        <a:rPr lang="pt-BR" sz="1800" b="1" dirty="0">
                          <a:effectLst/>
                          <a:latin typeface="+mj-lt"/>
                          <a:ea typeface="ＭＳ 明朝"/>
                          <a:cs typeface="Times New Roman"/>
                        </a:rPr>
                        <a:t> </a:t>
                      </a:r>
                      <a:r>
                        <a:rPr lang="pt-BR" sz="1800" b="1" dirty="0" smtClean="0">
                          <a:effectLst/>
                          <a:latin typeface="+mj-lt"/>
                          <a:ea typeface="ＭＳ 明朝"/>
                          <a:cs typeface="Times New Roman"/>
                        </a:rPr>
                        <a:t>      100</a:t>
                      </a:r>
                      <a:endParaRPr lang="pt-BR" sz="1800" dirty="0">
                        <a:effectLst/>
                        <a:latin typeface="+mj-lt"/>
                        <a:ea typeface="ＭＳ 明朝"/>
                        <a:cs typeface="Times New Roman"/>
                      </a:endParaRPr>
                    </a:p>
                  </a:txBody>
                  <a:tcPr marL="68580" marR="68580" marT="0" marB="0"/>
                </a:tc>
                <a:tc>
                  <a:txBody>
                    <a:bodyPr/>
                    <a:lstStyle/>
                    <a:p>
                      <a:pPr algn="r">
                        <a:spcAft>
                          <a:spcPts val="0"/>
                        </a:spcAft>
                      </a:pPr>
                      <a:r>
                        <a:rPr lang="pt-BR" sz="1800" b="1">
                          <a:effectLst/>
                          <a:latin typeface="+mj-lt"/>
                          <a:ea typeface="ＭＳ 明朝"/>
                          <a:cs typeface="Times New Roman"/>
                        </a:rPr>
                        <a:t>2.973.828</a:t>
                      </a:r>
                      <a:endParaRPr lang="pt-BR" sz="1800">
                        <a:effectLst/>
                        <a:latin typeface="+mj-lt"/>
                        <a:ea typeface="ＭＳ 明朝"/>
                        <a:cs typeface="Times New Roman"/>
                      </a:endParaRPr>
                    </a:p>
                  </a:txBody>
                  <a:tcPr marL="68580" marR="68580" marT="0" marB="0"/>
                </a:tc>
                <a:tc>
                  <a:txBody>
                    <a:bodyPr/>
                    <a:lstStyle/>
                    <a:p>
                      <a:pPr algn="ctr">
                        <a:spcAft>
                          <a:spcPts val="0"/>
                        </a:spcAft>
                      </a:pPr>
                      <a:r>
                        <a:rPr lang="pt-BR" sz="1800" b="1" dirty="0" smtClean="0">
                          <a:effectLst/>
                          <a:latin typeface="+mj-lt"/>
                          <a:ea typeface="ＭＳ 明朝"/>
                          <a:cs typeface="Times New Roman"/>
                        </a:rPr>
                        <a:t>       </a:t>
                      </a:r>
                      <a:r>
                        <a:rPr lang="pt-BR" sz="1800" b="1" baseline="0" dirty="0" smtClean="0">
                          <a:effectLst/>
                          <a:latin typeface="+mj-lt"/>
                          <a:ea typeface="ＭＳ 明朝"/>
                          <a:cs typeface="Times New Roman"/>
                        </a:rPr>
                        <a:t> </a:t>
                      </a:r>
                      <a:r>
                        <a:rPr lang="pt-BR" sz="1800" b="1" dirty="0" smtClean="0">
                          <a:effectLst/>
                          <a:latin typeface="+mj-lt"/>
                          <a:ea typeface="ＭＳ 明朝"/>
                          <a:cs typeface="Times New Roman"/>
                        </a:rPr>
                        <a:t>100</a:t>
                      </a:r>
                      <a:endParaRPr lang="pt-BR" sz="1800" dirty="0">
                        <a:effectLst/>
                        <a:latin typeface="+mj-lt"/>
                        <a:ea typeface="ＭＳ 明朝"/>
                        <a:cs typeface="Times New Roman"/>
                      </a:endParaRPr>
                    </a:p>
                  </a:txBody>
                  <a:tcPr marL="68580" marR="68580" marT="0" marB="0"/>
                </a:tc>
              </a:tr>
            </a:tbl>
          </a:graphicData>
        </a:graphic>
      </p:graphicFrame>
      <p:sp>
        <p:nvSpPr>
          <p:cNvPr id="6" name="TextBox 5"/>
          <p:cNvSpPr txBox="1"/>
          <p:nvPr/>
        </p:nvSpPr>
        <p:spPr>
          <a:xfrm>
            <a:off x="1619672" y="1988840"/>
            <a:ext cx="6048672" cy="923330"/>
          </a:xfrm>
          <a:prstGeom prst="rect">
            <a:avLst/>
          </a:prstGeom>
          <a:noFill/>
        </p:spPr>
        <p:txBody>
          <a:bodyPr wrap="square" rtlCol="0">
            <a:spAutoFit/>
          </a:bodyPr>
          <a:lstStyle/>
          <a:p>
            <a:pPr algn="ctr"/>
            <a:r>
              <a:rPr lang="en-US" dirty="0" smtClean="0"/>
              <a:t>BASIC EDUCATION/EDUCACIÓN BÁSICA</a:t>
            </a:r>
          </a:p>
          <a:p>
            <a:pPr algn="ctr"/>
            <a:r>
              <a:rPr lang="en-US" dirty="0" smtClean="0"/>
              <a:t>Schools and enrollment by administrative jurisdiction</a:t>
            </a:r>
          </a:p>
          <a:p>
            <a:pPr algn="ctr"/>
            <a:r>
              <a:rPr lang="es-ES_tradnl" dirty="0" smtClean="0"/>
              <a:t>Escuelas e matrículas por la dependencia administrativa</a:t>
            </a:r>
            <a:endParaRPr lang="es-ES_tradnl"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421904"/>
            <a:ext cx="8229600" cy="710952"/>
          </a:xfrm>
        </p:spPr>
        <p:txBody>
          <a:bodyPr>
            <a:normAutofit fontScale="90000"/>
          </a:bodyPr>
          <a:lstStyle/>
          <a:p>
            <a:pPr lvl="0"/>
            <a:r>
              <a:rPr lang="en-US" sz="2400" dirty="0" smtClean="0"/>
              <a:t/>
            </a:r>
            <a:br>
              <a:rPr lang="en-US" sz="2400" dirty="0" smtClean="0"/>
            </a:br>
            <a:r>
              <a:rPr lang="pt-BR" sz="2000" dirty="0"/>
              <a:t>2009 – 35.000 </a:t>
            </a:r>
            <a:r>
              <a:rPr lang="pt-BR" sz="2000" dirty="0" err="1" smtClean="0"/>
              <a:t>people</a:t>
            </a:r>
            <a:r>
              <a:rPr lang="pt-BR" sz="2000" dirty="0" smtClean="0"/>
              <a:t> </a:t>
            </a:r>
            <a:r>
              <a:rPr lang="pt-BR" sz="2000" dirty="0" err="1" smtClean="0"/>
              <a:t>of</a:t>
            </a:r>
            <a:r>
              <a:rPr lang="pt-BR" sz="2000" dirty="0" smtClean="0"/>
              <a:t> </a:t>
            </a:r>
            <a:r>
              <a:rPr lang="pt-BR" sz="2000" dirty="0" err="1" smtClean="0"/>
              <a:t>Bolivian</a:t>
            </a:r>
            <a:r>
              <a:rPr lang="pt-BR" sz="2000" dirty="0" smtClean="0"/>
              <a:t> </a:t>
            </a:r>
            <a:r>
              <a:rPr lang="pt-BR" sz="2000" dirty="0" err="1" smtClean="0"/>
              <a:t>immigrants</a:t>
            </a:r>
            <a:r>
              <a:rPr lang="pt-BR" sz="2000" dirty="0" smtClean="0"/>
              <a:t> </a:t>
            </a:r>
            <a:br>
              <a:rPr lang="pt-BR" sz="2000" dirty="0" smtClean="0"/>
            </a:br>
            <a:r>
              <a:rPr lang="pt-BR" sz="2000" dirty="0" smtClean="0"/>
              <a:t>2011 </a:t>
            </a:r>
            <a:r>
              <a:rPr lang="pt-BR" sz="2000" dirty="0"/>
              <a:t>– </a:t>
            </a:r>
            <a:r>
              <a:rPr lang="pt-BR" sz="2000" dirty="0" smtClean="0"/>
              <a:t>62.000 </a:t>
            </a:r>
            <a:r>
              <a:rPr lang="pt-BR" sz="2000" dirty="0" err="1" smtClean="0"/>
              <a:t>people</a:t>
            </a:r>
            <a:r>
              <a:rPr lang="pt-BR" sz="2000" dirty="0" smtClean="0"/>
              <a:t> </a:t>
            </a:r>
            <a:r>
              <a:rPr lang="pt-BR" sz="2000" dirty="0" err="1" smtClean="0"/>
              <a:t>of</a:t>
            </a:r>
            <a:r>
              <a:rPr lang="pt-BR" sz="2000" dirty="0" smtClean="0"/>
              <a:t> </a:t>
            </a:r>
            <a:r>
              <a:rPr lang="pt-BR" sz="2000" dirty="0" err="1" smtClean="0"/>
              <a:t>Bolivian</a:t>
            </a:r>
            <a:r>
              <a:rPr lang="pt-BR" sz="2000" dirty="0" smtClean="0"/>
              <a:t> </a:t>
            </a:r>
            <a:r>
              <a:rPr lang="pt-BR" sz="2000" dirty="0" err="1"/>
              <a:t>immigrants</a:t>
            </a:r>
            <a:r>
              <a:rPr lang="pt-BR" sz="2000" dirty="0"/>
              <a:t> </a:t>
            </a:r>
            <a:br>
              <a:rPr lang="pt-BR" sz="2000" dirty="0"/>
            </a:br>
            <a:r>
              <a:rPr lang="pt-BR" sz="2000" dirty="0" smtClean="0"/>
              <a:t/>
            </a:r>
            <a:br>
              <a:rPr lang="pt-BR" sz="2000" dirty="0" smtClean="0"/>
            </a:br>
            <a:endParaRPr lang="en-US" sz="2400" dirty="0"/>
          </a:p>
        </p:txBody>
      </p:sp>
      <p:sp>
        <p:nvSpPr>
          <p:cNvPr id="5" name="Título 1"/>
          <p:cNvSpPr txBox="1">
            <a:spLocks/>
          </p:cNvSpPr>
          <p:nvPr/>
        </p:nvSpPr>
        <p:spPr>
          <a:xfrm>
            <a:off x="539552" y="116632"/>
            <a:ext cx="8229600" cy="1143000"/>
          </a:xfrm>
          <a:prstGeom prst="rect">
            <a:avLst/>
          </a:prstGeom>
          <a:solidFill>
            <a:schemeClr val="accent3"/>
          </a:solidFill>
          <a:ln w="28575">
            <a:solidFill>
              <a:schemeClr val="tx1"/>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2800" dirty="0" err="1" smtClean="0">
                <a:latin typeface="Verdana" pitchFamily="34" charset="0"/>
                <a:ea typeface="Verdana" pitchFamily="34" charset="0"/>
                <a:cs typeface="Verdana" pitchFamily="34" charset="0"/>
              </a:rPr>
              <a:t>Bolivia-Brazil</a:t>
            </a:r>
            <a:r>
              <a:rPr lang="pt-BR" sz="2800" dirty="0" smtClean="0">
                <a:latin typeface="Verdana" pitchFamily="34" charset="0"/>
                <a:ea typeface="Verdana" pitchFamily="34" charset="0"/>
                <a:cs typeface="Verdana" pitchFamily="34" charset="0"/>
              </a:rPr>
              <a:t> </a:t>
            </a:r>
            <a:r>
              <a:rPr lang="pt-BR" sz="2800" dirty="0" err="1" smtClean="0">
                <a:latin typeface="Verdana" pitchFamily="34" charset="0"/>
                <a:ea typeface="Verdana" pitchFamily="34" charset="0"/>
                <a:cs typeface="Verdana" pitchFamily="34" charset="0"/>
              </a:rPr>
              <a:t>route</a:t>
            </a:r>
            <a:r>
              <a:rPr lang="pt-BR" sz="2800" dirty="0" smtClean="0">
                <a:latin typeface="Verdana" pitchFamily="34" charset="0"/>
                <a:ea typeface="Verdana" pitchFamily="34" charset="0"/>
                <a:cs typeface="Verdana" pitchFamily="34" charset="0"/>
              </a:rPr>
              <a:t> </a:t>
            </a:r>
            <a:br>
              <a:rPr lang="pt-BR" sz="2800" dirty="0" smtClean="0">
                <a:latin typeface="Verdana" pitchFamily="34" charset="0"/>
                <a:ea typeface="Verdana" pitchFamily="34" charset="0"/>
                <a:cs typeface="Verdana" pitchFamily="34" charset="0"/>
              </a:rPr>
            </a:br>
            <a:r>
              <a:rPr lang="pt-BR" sz="2800" dirty="0" err="1" smtClean="0">
                <a:latin typeface="Verdana" pitchFamily="34" charset="0"/>
                <a:ea typeface="Verdana" pitchFamily="34" charset="0"/>
                <a:cs typeface="Verdana" pitchFamily="34" charset="0"/>
              </a:rPr>
              <a:t>Ruta</a:t>
            </a:r>
            <a:r>
              <a:rPr lang="pt-BR" sz="2800" dirty="0" smtClean="0">
                <a:latin typeface="Verdana" pitchFamily="34" charset="0"/>
                <a:ea typeface="Verdana" pitchFamily="34" charset="0"/>
                <a:cs typeface="Verdana" pitchFamily="34" charset="0"/>
              </a:rPr>
              <a:t> de entrada </a:t>
            </a:r>
            <a:r>
              <a:rPr lang="pt-BR" sz="2800" dirty="0" err="1" smtClean="0">
                <a:latin typeface="Verdana" pitchFamily="34" charset="0"/>
                <a:ea typeface="Verdana" pitchFamily="34" charset="0"/>
                <a:cs typeface="Verdana" pitchFamily="34" charset="0"/>
              </a:rPr>
              <a:t>Bolivia</a:t>
            </a:r>
            <a:r>
              <a:rPr lang="pt-BR" sz="2800" dirty="0" smtClean="0">
                <a:latin typeface="Verdana" pitchFamily="34" charset="0"/>
                <a:ea typeface="Verdana" pitchFamily="34" charset="0"/>
                <a:cs typeface="Verdana" pitchFamily="34" charset="0"/>
              </a:rPr>
              <a:t>-Brasil</a:t>
            </a:r>
            <a:endParaRPr lang="pt-BR" sz="2800" dirty="0">
              <a:latin typeface="Verdana" pitchFamily="34" charset="0"/>
              <a:ea typeface="Verdana" pitchFamily="34" charset="0"/>
              <a:cs typeface="Verdana" pitchFamily="34" charset="0"/>
            </a:endParaRPr>
          </a:p>
        </p:txBody>
      </p:sp>
      <p:pic>
        <p:nvPicPr>
          <p:cNvPr id="6" name="Imagem 5" descr="a12img01.jpg"/>
          <p:cNvPicPr>
            <a:picLocks noChangeAspect="1"/>
          </p:cNvPicPr>
          <p:nvPr/>
        </p:nvPicPr>
        <p:blipFill>
          <a:blip r:embed="rId2"/>
          <a:stretch>
            <a:fillRect/>
          </a:stretch>
        </p:blipFill>
        <p:spPr>
          <a:xfrm>
            <a:off x="3143240" y="2214554"/>
            <a:ext cx="2994141" cy="3430606"/>
          </a:xfrm>
          <a:prstGeom prst="rect">
            <a:avLst/>
          </a:prstGeom>
        </p:spPr>
      </p:pic>
    </p:spTree>
    <p:extLst>
      <p:ext uri="{BB962C8B-B14F-4D97-AF65-F5344CB8AC3E}">
        <p14:creationId xmlns:p14="http://schemas.microsoft.com/office/powerpoint/2010/main" val="390387380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p:cNvSpPr>
            <a:spLocks noGrp="1"/>
          </p:cNvSpPr>
          <p:nvPr>
            <p:ph type="title"/>
          </p:nvPr>
        </p:nvSpPr>
        <p:spPr>
          <a:solidFill>
            <a:schemeClr val="accent3"/>
          </a:solidFill>
        </p:spPr>
        <p:style>
          <a:lnRef idx="2">
            <a:schemeClr val="dk1"/>
          </a:lnRef>
          <a:fillRef idx="1">
            <a:schemeClr val="lt1"/>
          </a:fillRef>
          <a:effectRef idx="0">
            <a:schemeClr val="dk1"/>
          </a:effectRef>
          <a:fontRef idx="minor">
            <a:schemeClr val="dk1"/>
          </a:fontRef>
        </p:style>
        <p:txBody>
          <a:bodyPr>
            <a:normAutofit/>
          </a:bodyPr>
          <a:lstStyle/>
          <a:p>
            <a:r>
              <a:rPr lang="en-US" sz="3200" dirty="0" smtClean="0"/>
              <a:t>Immigrants from Bolivia</a:t>
            </a:r>
            <a:r>
              <a:rPr lang="es-ES_tradnl" sz="3200" dirty="0" smtClean="0"/>
              <a:t/>
            </a:r>
            <a:br>
              <a:rPr lang="es-ES_tradnl" sz="3200" dirty="0" smtClean="0"/>
            </a:br>
            <a:r>
              <a:rPr lang="es-ES_tradnl" sz="3200" dirty="0" smtClean="0"/>
              <a:t>Los inmigrantes de Bolivia</a:t>
            </a:r>
            <a:endParaRPr lang="es-ES_tradnl" sz="3200" dirty="0"/>
          </a:p>
        </p:txBody>
      </p:sp>
      <p:sp>
        <p:nvSpPr>
          <p:cNvPr id="5" name="Espaço Reservado para Texto 4"/>
          <p:cNvSpPr>
            <a:spLocks noGrp="1"/>
          </p:cNvSpPr>
          <p:nvPr>
            <p:ph type="body" idx="1"/>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n-US" dirty="0" smtClean="0"/>
              <a:t>English</a:t>
            </a:r>
            <a:endParaRPr lang="en-US" dirty="0"/>
          </a:p>
        </p:txBody>
      </p:sp>
      <p:sp>
        <p:nvSpPr>
          <p:cNvPr id="3" name="Espaço Reservado para Conteúdo 2"/>
          <p:cNvSpPr>
            <a:spLocks noGrp="1"/>
          </p:cNvSpPr>
          <p:nvPr>
            <p:ph sz="half" idx="2"/>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rmAutofit/>
          </a:bodyPr>
          <a:lstStyle/>
          <a:p>
            <a:pPr lvl="0" algn="just"/>
            <a:r>
              <a:rPr lang="en-US" sz="1800" dirty="0" smtClean="0">
                <a:latin typeface="Verdana" pitchFamily="34" charset="0"/>
                <a:ea typeface="Verdana" pitchFamily="34" charset="0"/>
                <a:cs typeface="Verdana" pitchFamily="34" charset="0"/>
              </a:rPr>
              <a:t>Starting from 1950 – students</a:t>
            </a:r>
          </a:p>
          <a:p>
            <a:pPr lvl="0" algn="just">
              <a:buNone/>
            </a:pPr>
            <a:endParaRPr lang="en-US" sz="1800" dirty="0" smtClean="0">
              <a:latin typeface="Verdana" pitchFamily="34" charset="0"/>
              <a:ea typeface="Verdana" pitchFamily="34" charset="0"/>
              <a:cs typeface="Verdana" pitchFamily="34" charset="0"/>
            </a:endParaRPr>
          </a:p>
          <a:p>
            <a:pPr lvl="0" algn="just"/>
            <a:r>
              <a:rPr lang="en-US" sz="1800" dirty="0" smtClean="0">
                <a:latin typeface="Verdana" pitchFamily="34" charset="0"/>
                <a:ea typeface="Verdana" pitchFamily="34" charset="0"/>
                <a:cs typeface="Verdana" pitchFamily="34" charset="0"/>
              </a:rPr>
              <a:t>Starting from 1980 – work in sewing offices.</a:t>
            </a:r>
          </a:p>
          <a:p>
            <a:pPr lvl="0" algn="just">
              <a:buNone/>
            </a:pPr>
            <a:endParaRPr lang="en-US" sz="1800" dirty="0" smtClean="0">
              <a:latin typeface="Verdana" pitchFamily="34" charset="0"/>
              <a:ea typeface="Verdana" pitchFamily="34" charset="0"/>
              <a:cs typeface="Verdana" pitchFamily="34" charset="0"/>
            </a:endParaRPr>
          </a:p>
          <a:p>
            <a:pPr lvl="0" algn="just"/>
            <a:r>
              <a:rPr lang="en-US" sz="1800" u="sng" dirty="0" smtClean="0">
                <a:solidFill>
                  <a:schemeClr val="tx1"/>
                </a:solidFill>
                <a:latin typeface="Verdana" pitchFamily="34" charset="0"/>
                <a:ea typeface="Verdana" pitchFamily="34" charset="0"/>
                <a:cs typeface="Verdana" pitchFamily="34" charset="0"/>
              </a:rPr>
              <a:t>Life quality</a:t>
            </a:r>
            <a:r>
              <a:rPr lang="en-US" sz="1800" dirty="0" smtClean="0">
                <a:solidFill>
                  <a:schemeClr val="tx1"/>
                </a:solidFill>
                <a:latin typeface="Verdana" pitchFamily="34" charset="0"/>
                <a:ea typeface="Verdana" pitchFamily="34" charset="0"/>
                <a:cs typeface="Verdana" pitchFamily="34" charset="0"/>
              </a:rPr>
              <a:t>: </a:t>
            </a:r>
            <a:r>
              <a:rPr lang="en-US" sz="1800" dirty="0" smtClean="0">
                <a:latin typeface="Verdana" pitchFamily="34" charset="0"/>
                <a:ea typeface="Verdana" pitchFamily="34" charset="0"/>
                <a:cs typeface="Verdana" pitchFamily="34" charset="0"/>
              </a:rPr>
              <a:t>challenging work conditions,  under the model of “flexible accumulation of capital”, with excess amount of people in a single household.</a:t>
            </a:r>
          </a:p>
          <a:p>
            <a:pPr algn="just"/>
            <a:endParaRPr lang="pt-BR" sz="2000" dirty="0">
              <a:latin typeface="Verdana" pitchFamily="34" charset="0"/>
              <a:ea typeface="Verdana" pitchFamily="34" charset="0"/>
              <a:cs typeface="Verdana" pitchFamily="34" charset="0"/>
            </a:endParaRPr>
          </a:p>
        </p:txBody>
      </p:sp>
      <p:sp>
        <p:nvSpPr>
          <p:cNvPr id="7" name="Espaço Reservado para Texto 6"/>
          <p:cNvSpPr>
            <a:spLocks noGrp="1"/>
          </p:cNvSpPr>
          <p:nvPr>
            <p:ph type="body" sz="quarter" idx="3"/>
          </p:nvPr>
        </p:nvSpPr>
        <p:spPr>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a:lstStyle/>
          <a:p>
            <a:pPr algn="ctr"/>
            <a:r>
              <a:rPr lang="es-ES_tradnl" dirty="0" smtClean="0"/>
              <a:t>Español</a:t>
            </a:r>
            <a:endParaRPr lang="es-ES_tradnl" dirty="0"/>
          </a:p>
        </p:txBody>
      </p:sp>
      <p:sp>
        <p:nvSpPr>
          <p:cNvPr id="4" name="Espaço Reservado para Conteúdo 3"/>
          <p:cNvSpPr>
            <a:spLocks noGrp="1"/>
          </p:cNvSpPr>
          <p:nvPr>
            <p:ph sz="quarter" idx="4"/>
          </p:nvPr>
        </p:nvSpPr>
        <p:spPr>
          <a:solidFill>
            <a:schemeClr val="accent6">
              <a:lumMod val="60000"/>
              <a:lumOff val="40000"/>
            </a:schemeClr>
          </a:solidFill>
        </p:spPr>
        <p:style>
          <a:lnRef idx="2">
            <a:schemeClr val="dk1"/>
          </a:lnRef>
          <a:fillRef idx="1">
            <a:schemeClr val="lt1"/>
          </a:fillRef>
          <a:effectRef idx="0">
            <a:schemeClr val="dk1"/>
          </a:effectRef>
          <a:fontRef idx="minor">
            <a:schemeClr val="dk1"/>
          </a:fontRef>
        </p:style>
        <p:txBody>
          <a:bodyPr>
            <a:noAutofit/>
          </a:bodyPr>
          <a:lstStyle/>
          <a:p>
            <a:pPr algn="just"/>
            <a:r>
              <a:rPr lang="es-ES" sz="1800" dirty="0" smtClean="0">
                <a:latin typeface="Verdana" pitchFamily="34" charset="0"/>
                <a:ea typeface="Verdana" pitchFamily="34" charset="0"/>
                <a:cs typeface="Verdana" pitchFamily="34" charset="0"/>
              </a:rPr>
              <a:t>A partir de 1950 – estudiantes</a:t>
            </a:r>
          </a:p>
          <a:p>
            <a:pPr algn="just">
              <a:buNone/>
            </a:pPr>
            <a:endParaRPr lang="es-ES" sz="1800" dirty="0" smtClean="0">
              <a:latin typeface="Verdana" pitchFamily="34" charset="0"/>
              <a:ea typeface="Verdana" pitchFamily="34" charset="0"/>
              <a:cs typeface="Verdana" pitchFamily="34" charset="0"/>
            </a:endParaRPr>
          </a:p>
          <a:p>
            <a:pPr algn="just"/>
            <a:r>
              <a:rPr lang="es-ES" sz="1800" dirty="0" smtClean="0">
                <a:latin typeface="Verdana" pitchFamily="34" charset="0"/>
                <a:ea typeface="Verdana" pitchFamily="34" charset="0"/>
                <a:cs typeface="Verdana" pitchFamily="34" charset="0"/>
              </a:rPr>
              <a:t>A partir de 1980 - el trabajo en las oficinas de coser.</a:t>
            </a:r>
          </a:p>
          <a:p>
            <a:pPr algn="just">
              <a:buNone/>
            </a:pPr>
            <a:endParaRPr lang="es-ES" sz="1800" dirty="0" smtClean="0">
              <a:latin typeface="Verdana" pitchFamily="34" charset="0"/>
              <a:ea typeface="Verdana" pitchFamily="34" charset="0"/>
              <a:cs typeface="Verdana" pitchFamily="34" charset="0"/>
            </a:endParaRPr>
          </a:p>
          <a:p>
            <a:pPr algn="just"/>
            <a:r>
              <a:rPr lang="es-ES" sz="1800" dirty="0" smtClean="0">
                <a:latin typeface="Verdana" pitchFamily="34" charset="0"/>
                <a:ea typeface="Verdana" pitchFamily="34" charset="0"/>
                <a:cs typeface="Verdana" pitchFamily="34" charset="0"/>
              </a:rPr>
              <a:t>Calidad de vida: las condiciones de trabajo difíciles, bajo el modelo de "acumulación flexible del capital", con el exceso de la cantidad de personas en un solo hogar.</a:t>
            </a:r>
            <a:endParaRPr lang="pt-BR" sz="1800" dirty="0">
              <a:latin typeface="Verdana" pitchFamily="34" charset="0"/>
              <a:ea typeface="Verdana" pitchFamily="34" charset="0"/>
              <a:cs typeface="Verdana" pitchFamily="34"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2582</TotalTime>
  <Words>725</Words>
  <Application>Microsoft Macintosh PowerPoint</Application>
  <PresentationFormat>On-screen Show (4:3)</PresentationFormat>
  <Paragraphs>201</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Tema do Office</vt:lpstr>
      <vt:lpstr> The literacy process of Bolivian descendants in public schools at the city of São Paulo/Brazil:  preliminary data for the doctoral research</vt:lpstr>
      <vt:lpstr>BRAZIL – a country of many ethnicities BRASIL - un país de muchas etnias </vt:lpstr>
      <vt:lpstr>BRAZIL – a country of many ethnicities BRASIL - un país de muchas etnias </vt:lpstr>
      <vt:lpstr> Brazilian educational system Sistema educativo brasileño </vt:lpstr>
      <vt:lpstr>The city of Sao Paulo: The 4th biggest metropolis in the world  La ciudad de Sao Paulo: La cuarta metrópoli más grande del mundo</vt:lpstr>
      <vt:lpstr>The city of Sao Paulo: The 4th biggest metropolis in the world  La ciudad de Sao Paulo: La cuarta metrópoli más grande del mundo</vt:lpstr>
      <vt:lpstr>The city of Sao Paulo: The 4th biggest metropolis in the world  La ciudad de Sao Paulo: La cuarta metrópoli más grande del mundo</vt:lpstr>
      <vt:lpstr> 2009 – 35.000 people of Bolivian immigrants  2011 – 62.000 people of Bolivian immigrants   </vt:lpstr>
      <vt:lpstr>Immigrants from Bolivia Los inmigrantes de Bolivia</vt:lpstr>
      <vt:lpstr>Immigrants from Bolivia Los inmigrantes de Bolivia</vt:lpstr>
      <vt:lpstr> The Research La Investigación </vt:lpstr>
      <vt:lpstr>The Research La Investigación</vt:lpstr>
      <vt:lpstr>Results  Resultados</vt:lpstr>
      <vt:lpstr>Results Resultados</vt:lpstr>
      <vt:lpstr>Results Resultados</vt:lpstr>
      <vt:lpstr> Closing remarks Consideraciones finales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Simone Molinari</dc:creator>
  <cp:lastModifiedBy>Kathryn Anderson-Levitt</cp:lastModifiedBy>
  <cp:revision>231</cp:revision>
  <dcterms:created xsi:type="dcterms:W3CDTF">2013-07-20T04:20:23Z</dcterms:created>
  <dcterms:modified xsi:type="dcterms:W3CDTF">2013-10-04T03:03:14Z</dcterms:modified>
</cp:coreProperties>
</file>